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82" r:id="rId2"/>
    <p:sldId id="257" r:id="rId3"/>
    <p:sldId id="290" r:id="rId4"/>
    <p:sldId id="322" r:id="rId5"/>
    <p:sldId id="338"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40" r:id="rId22"/>
    <p:sldId id="301" r:id="rId23"/>
    <p:sldId id="302" r:id="rId24"/>
    <p:sldId id="303" r:id="rId25"/>
    <p:sldId id="304" r:id="rId26"/>
    <p:sldId id="306" r:id="rId27"/>
    <p:sldId id="307" r:id="rId28"/>
    <p:sldId id="308" r:id="rId29"/>
    <p:sldId id="310" r:id="rId30"/>
    <p:sldId id="311" r:id="rId31"/>
    <p:sldId id="281" r:id="rId32"/>
    <p:sldId id="286" r:id="rId33"/>
    <p:sldId id="287" r:id="rId34"/>
    <p:sldId id="289" r:id="rId35"/>
    <p:sldId id="312" r:id="rId36"/>
    <p:sldId id="313" r:id="rId37"/>
    <p:sldId id="314" r:id="rId38"/>
    <p:sldId id="315" r:id="rId39"/>
    <p:sldId id="316" r:id="rId40"/>
    <p:sldId id="317" r:id="rId41"/>
    <p:sldId id="318" r:id="rId42"/>
    <p:sldId id="319" r:id="rId43"/>
    <p:sldId id="320" r:id="rId44"/>
    <p:sldId id="341"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90" d="100"/>
          <a:sy n="90" d="100"/>
        </p:scale>
        <p:origin x="-1284"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17.4.2018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17.4.2018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17.4.2018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17.4.2018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17.4.2018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17.4.2018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17.4.2018</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17.4.2018</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17.4.2018</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17.4.2018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17.4.2018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17.4.2018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a:bodyPr>
          <a:lstStyle/>
          <a:p>
            <a:pPr>
              <a:defRPr/>
            </a:pPr>
            <a:r>
              <a:rPr lang="tr-TR" sz="2800" dirty="0"/>
              <a:t>Elektronik Sınav Sistemi</a:t>
            </a:r>
          </a:p>
        </p:txBody>
      </p:sp>
      <p:sp>
        <p:nvSpPr>
          <p:cNvPr id="4" name="3 Metin kutusu"/>
          <p:cNvSpPr txBox="1"/>
          <p:nvPr/>
        </p:nvSpPr>
        <p:spPr>
          <a:xfrm>
            <a:off x="928662" y="6357958"/>
            <a:ext cx="7215238" cy="369332"/>
          </a:xfrm>
          <a:prstGeom prst="rect">
            <a:avLst/>
          </a:prstGeom>
          <a:noFill/>
        </p:spPr>
        <p:txBody>
          <a:bodyPr wrap="square" rtlCol="0">
            <a:spAutoFit/>
          </a:bodyPr>
          <a:lstStyle/>
          <a:p>
            <a:pPr algn="ctr"/>
            <a:r>
              <a:rPr lang="tr-TR" dirty="0" smtClean="0"/>
              <a:t> Bitlis İl Milli Eğitim Müdürlüğü, Nisan, 2018</a:t>
            </a:r>
            <a:endParaRPr lang="tr-TR" dirty="0"/>
          </a:p>
        </p:txBody>
      </p:sp>
    </p:spTree>
    <p:extLst>
      <p:ext uri="{BB962C8B-B14F-4D97-AF65-F5344CB8AC3E}">
        <p14:creationId xmlns:p14="http://schemas.microsoft.com/office/powerpoint/2010/main" xmlns="" val="68117827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Sistemin İşleyişi</a:t>
            </a:r>
            <a:endParaRPr lang="tr-TR" dirty="0"/>
          </a:p>
        </p:txBody>
      </p:sp>
      <p:sp>
        <p:nvSpPr>
          <p:cNvPr id="14339" name="2 İçerik Yer Tutucusu"/>
          <p:cNvSpPr>
            <a:spLocks noGrp="1"/>
          </p:cNvSpPr>
          <p:nvPr>
            <p:ph idx="1"/>
          </p:nvPr>
        </p:nvSpPr>
        <p:spPr>
          <a:xfrm>
            <a:off x="516430" y="1052736"/>
            <a:ext cx="8376637" cy="2808312"/>
          </a:xfrm>
        </p:spPr>
        <p:txBody>
          <a:bodyPr>
            <a:normAutofit/>
          </a:bodyPr>
          <a:lstStyle/>
          <a:p>
            <a:pPr algn="just" eaLnBrk="1" hangingPunct="1"/>
            <a:r>
              <a:rPr lang="tr-TR" altLang="tr-TR" sz="2800" dirty="0" smtClean="0"/>
              <a:t>Aday cevapladığı soruyu boş geçmek isterse işaretlediği seçeneğin üzerine tekrar dokunarak işaretlemeyi kaldırabilir.</a:t>
            </a:r>
          </a:p>
          <a:p>
            <a:pPr algn="just" eaLnBrk="1" hangingPunct="1"/>
            <a:r>
              <a:rPr lang="tr-TR" altLang="tr-TR" sz="2800" b="1" dirty="0" smtClean="0"/>
              <a:t>Adayın sorulara verdiği cevaplar “Sonraki Soru” ya da “Önceki Soru” butonlarına basıldığında kaydedilir.</a:t>
            </a:r>
          </a:p>
        </p:txBody>
      </p:sp>
      <p:pic>
        <p:nvPicPr>
          <p:cNvPr id="4" name="3 Resim" descr="giris.png"/>
          <p:cNvPicPr>
            <a:picLocks noChangeAspect="1"/>
          </p:cNvPicPr>
          <p:nvPr/>
        </p:nvPicPr>
        <p:blipFill>
          <a:blip r:embed="rId2" cstate="print"/>
          <a:stretch>
            <a:fillRect/>
          </a:stretch>
        </p:blipFill>
        <p:spPr>
          <a:xfrm>
            <a:off x="899592" y="3511060"/>
            <a:ext cx="7344816" cy="3230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15926733"/>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Sistemin İşleyişi</a:t>
            </a:r>
            <a:endParaRPr lang="tr-TR" dirty="0"/>
          </a:p>
        </p:txBody>
      </p:sp>
      <p:sp>
        <p:nvSpPr>
          <p:cNvPr id="15363" name="2 İçerik Yer Tutucusu"/>
          <p:cNvSpPr>
            <a:spLocks noGrp="1"/>
          </p:cNvSpPr>
          <p:nvPr>
            <p:ph idx="1"/>
          </p:nvPr>
        </p:nvSpPr>
        <p:spPr>
          <a:xfrm>
            <a:off x="503238" y="1628800"/>
            <a:ext cx="4716462" cy="3960440"/>
          </a:xfrm>
        </p:spPr>
        <p:txBody>
          <a:bodyPr vert="horz" lIns="91440" tIns="45720" rIns="91440" bIns="45720" rtlCol="0">
            <a:normAutofit/>
          </a:bodyPr>
          <a:lstStyle/>
          <a:p>
            <a:r>
              <a:rPr lang="tr-TR" altLang="tr-TR" sz="2800" dirty="0"/>
              <a:t>Soru seçenekleri çeşitli şekillerde sıralanabilir.</a:t>
            </a:r>
          </a:p>
          <a:p>
            <a:pPr lvl="1"/>
            <a:r>
              <a:rPr lang="tr-TR" altLang="tr-TR" dirty="0"/>
              <a:t>Alt alta 4 seçenek,</a:t>
            </a:r>
          </a:p>
          <a:p>
            <a:pPr lvl="1"/>
            <a:r>
              <a:rPr lang="tr-TR" altLang="tr-TR" dirty="0"/>
              <a:t>Yan yana 4 Seçenek,</a:t>
            </a:r>
          </a:p>
          <a:p>
            <a:pPr lvl="1"/>
            <a:r>
              <a:rPr lang="tr-TR" altLang="tr-TR" dirty="0"/>
              <a:t>İki satır iki sütun</a:t>
            </a:r>
          </a:p>
          <a:p>
            <a:pPr lvl="1"/>
            <a:r>
              <a:rPr lang="tr-TR" altLang="tr-TR" dirty="0"/>
              <a:t>şeklinde sıralanabilir.</a:t>
            </a:r>
          </a:p>
        </p:txBody>
      </p:sp>
      <p:pic>
        <p:nvPicPr>
          <p:cNvPr id="4" name="3 Resim" descr="giris.png"/>
          <p:cNvPicPr>
            <a:picLocks noChangeAspect="1"/>
          </p:cNvPicPr>
          <p:nvPr/>
        </p:nvPicPr>
        <p:blipFill>
          <a:blip r:embed="rId2" cstate="print"/>
          <a:stretch>
            <a:fillRect/>
          </a:stretch>
        </p:blipFill>
        <p:spPr>
          <a:xfrm>
            <a:off x="5520707" y="2214384"/>
            <a:ext cx="3359168" cy="25374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LeftDown"/>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75697620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Sistemin İşleyişi</a:t>
            </a:r>
            <a:endParaRPr lang="tr-TR" dirty="0"/>
          </a:p>
        </p:txBody>
      </p:sp>
      <p:sp>
        <p:nvSpPr>
          <p:cNvPr id="16387" name="2 İçerik Yer Tutucusu"/>
          <p:cNvSpPr>
            <a:spLocks noGrp="1"/>
          </p:cNvSpPr>
          <p:nvPr>
            <p:ph idx="1"/>
          </p:nvPr>
        </p:nvSpPr>
        <p:spPr>
          <a:xfrm>
            <a:off x="323528" y="1124744"/>
            <a:ext cx="8461250" cy="2304256"/>
          </a:xfrm>
        </p:spPr>
        <p:txBody>
          <a:bodyPr>
            <a:normAutofit lnSpcReduction="10000"/>
          </a:bodyPr>
          <a:lstStyle/>
          <a:p>
            <a:pPr algn="just" eaLnBrk="1" hangingPunct="1"/>
            <a:r>
              <a:rPr lang="tr-TR" altLang="tr-TR" sz="2800" dirty="0" smtClean="0"/>
              <a:t>Adayın sorulara verdiği cevapları toplu olarak görmesi mümkündür.</a:t>
            </a:r>
          </a:p>
          <a:p>
            <a:pPr algn="just" eaLnBrk="1" hangingPunct="1"/>
            <a:r>
              <a:rPr lang="tr-TR" altLang="tr-TR" sz="2800" dirty="0" smtClean="0"/>
              <a:t>Ekranda “Cevaplarınız” butonuna dokunarak cevapları toplu olarak görebilir, cevap anahtarında istediği sorunun üzerine dokunarak o soruya gidebilir.</a:t>
            </a:r>
          </a:p>
        </p:txBody>
      </p:sp>
      <p:pic>
        <p:nvPicPr>
          <p:cNvPr id="4" name="3 Resim" descr="giris.png"/>
          <p:cNvPicPr>
            <a:picLocks noChangeAspect="1"/>
          </p:cNvPicPr>
          <p:nvPr/>
        </p:nvPicPr>
        <p:blipFill rotWithShape="1">
          <a:blip r:embed="rId2" cstate="print"/>
          <a:srcRect b="10356"/>
          <a:stretch/>
        </p:blipFill>
        <p:spPr>
          <a:xfrm>
            <a:off x="971600" y="3284985"/>
            <a:ext cx="6768752" cy="33412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9139297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Sistemin İşleyişi</a:t>
            </a:r>
            <a:endParaRPr lang="tr-TR" dirty="0"/>
          </a:p>
        </p:txBody>
      </p:sp>
      <p:sp>
        <p:nvSpPr>
          <p:cNvPr id="17411" name="2 İçerik Yer Tutucusu"/>
          <p:cNvSpPr>
            <a:spLocks noGrp="1"/>
          </p:cNvSpPr>
          <p:nvPr>
            <p:ph idx="1"/>
          </p:nvPr>
        </p:nvSpPr>
        <p:spPr>
          <a:xfrm>
            <a:off x="467544" y="1196752"/>
            <a:ext cx="8368435" cy="2376264"/>
          </a:xfrm>
        </p:spPr>
        <p:txBody>
          <a:bodyPr>
            <a:noAutofit/>
          </a:bodyPr>
          <a:lstStyle/>
          <a:p>
            <a:pPr algn="just" eaLnBrk="1" hangingPunct="1"/>
            <a:r>
              <a:rPr lang="tr-TR" altLang="tr-TR" sz="2800" dirty="0" smtClean="0"/>
              <a:t>Aday herhangi bir zamanda sınavı bitir butonuna basarak sınavı bitirebilir.</a:t>
            </a:r>
          </a:p>
          <a:p>
            <a:pPr algn="just" eaLnBrk="1" hangingPunct="1"/>
            <a:r>
              <a:rPr lang="tr-TR" altLang="tr-TR" sz="2800" dirty="0" smtClean="0"/>
              <a:t>Aynı zamanda son sorudan sonra da sınavı bitirme ekranına geçebilir. Adaydan son onay alındıktan sonra sınav bitmiş olur.</a:t>
            </a:r>
          </a:p>
        </p:txBody>
      </p:sp>
      <p:pic>
        <p:nvPicPr>
          <p:cNvPr id="4" name="3 Resim" descr="giris.png"/>
          <p:cNvPicPr>
            <a:picLocks noChangeAspect="1"/>
          </p:cNvPicPr>
          <p:nvPr/>
        </p:nvPicPr>
        <p:blipFill rotWithShape="1">
          <a:blip r:embed="rId2" cstate="print"/>
          <a:srcRect l="13137" t="14033" r="14212" b="12976"/>
          <a:stretch/>
        </p:blipFill>
        <p:spPr>
          <a:xfrm>
            <a:off x="1043608" y="3880377"/>
            <a:ext cx="6909198" cy="2860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1585870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Güvenlik</a:t>
            </a:r>
            <a:endParaRPr lang="tr-TR" dirty="0"/>
          </a:p>
        </p:txBody>
      </p:sp>
      <p:sp>
        <p:nvSpPr>
          <p:cNvPr id="18435" name="İçerik Yer Tutucusu 2"/>
          <p:cNvSpPr>
            <a:spLocks noGrp="1"/>
          </p:cNvSpPr>
          <p:nvPr>
            <p:ph idx="1"/>
          </p:nvPr>
        </p:nvSpPr>
        <p:spPr>
          <a:xfrm>
            <a:off x="503238" y="2140620"/>
            <a:ext cx="5364162" cy="3376612"/>
          </a:xfrm>
        </p:spPr>
        <p:txBody>
          <a:bodyPr>
            <a:normAutofit/>
          </a:bodyPr>
          <a:lstStyle/>
          <a:p>
            <a:pPr eaLnBrk="1" hangingPunct="1"/>
            <a:r>
              <a:rPr lang="tr-TR" altLang="tr-TR" sz="2800" dirty="0" smtClean="0"/>
              <a:t>VPN (Virtual </a:t>
            </a:r>
            <a:r>
              <a:rPr lang="tr-TR" altLang="tr-TR" sz="2800" dirty="0" err="1" smtClean="0"/>
              <a:t>Private</a:t>
            </a:r>
            <a:r>
              <a:rPr lang="tr-TR" altLang="tr-TR" sz="2800" dirty="0" smtClean="0"/>
              <a:t> Network) sayesinde sınav esnasında kötü niyetli yazılım ya da kişilerin sisteme müdahalesi engellenmeye çalışılmaktadır.</a:t>
            </a:r>
          </a:p>
          <a:p>
            <a:pPr eaLnBrk="1" hangingPunct="1"/>
            <a:endParaRPr lang="tr-TR" altLang="tr-TR" sz="2800" dirty="0" smtClean="0"/>
          </a:p>
          <a:p>
            <a:pPr eaLnBrk="1" hangingPunct="1"/>
            <a:endParaRPr lang="tr-TR" altLang="tr-TR" sz="2800" dirty="0" smtClean="0"/>
          </a:p>
        </p:txBody>
      </p:sp>
      <p:pic>
        <p:nvPicPr>
          <p:cNvPr id="4" name="3 Resim"/>
          <p:cNvPicPr>
            <a:picLocks noChangeAspect="1"/>
          </p:cNvPicPr>
          <p:nvPr/>
        </p:nvPicPr>
        <p:blipFill>
          <a:blip r:embed="rId2" cstate="print">
            <a:extLst/>
          </a:blip>
          <a:stretch>
            <a:fillRect/>
          </a:stretch>
        </p:blipFill>
        <p:spPr>
          <a:xfrm>
            <a:off x="5528908" y="2258281"/>
            <a:ext cx="3342765" cy="24496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LeftDown"/>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07781702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Güvenlik</a:t>
            </a:r>
            <a:endParaRPr lang="tr-TR" dirty="0"/>
          </a:p>
        </p:txBody>
      </p:sp>
      <p:sp>
        <p:nvSpPr>
          <p:cNvPr id="19459" name="İçerik Yer Tutucusu 2"/>
          <p:cNvSpPr>
            <a:spLocks noGrp="1"/>
          </p:cNvSpPr>
          <p:nvPr>
            <p:ph idx="1"/>
          </p:nvPr>
        </p:nvSpPr>
        <p:spPr>
          <a:xfrm>
            <a:off x="503238" y="1628800"/>
            <a:ext cx="5436914" cy="4104456"/>
          </a:xfrm>
        </p:spPr>
        <p:txBody>
          <a:bodyPr>
            <a:normAutofit/>
          </a:bodyPr>
          <a:lstStyle/>
          <a:p>
            <a:pPr eaLnBrk="1" hangingPunct="1"/>
            <a:r>
              <a:rPr lang="tr-TR" altLang="tr-TR" sz="2800" dirty="0" smtClean="0"/>
              <a:t>Soru Bankası üzerinden şifreli iletilen soru metinleri ile sınav esnasında soruların adaylar haricinde kişilerce görülmesi engellenmektedir. </a:t>
            </a:r>
          </a:p>
          <a:p>
            <a:pPr eaLnBrk="1" hangingPunct="1"/>
            <a:endParaRPr lang="tr-TR" altLang="tr-TR" sz="2800" dirty="0" smtClean="0"/>
          </a:p>
          <a:p>
            <a:pPr eaLnBrk="1" hangingPunct="1"/>
            <a:r>
              <a:rPr lang="tr-TR" altLang="tr-TR" sz="2800" dirty="0" smtClean="0"/>
              <a:t>Aday bilgisayarlarında cevap tutulmamaktadır. </a:t>
            </a:r>
          </a:p>
        </p:txBody>
      </p:sp>
      <p:pic>
        <p:nvPicPr>
          <p:cNvPr id="4" name="3 Resim"/>
          <p:cNvPicPr>
            <a:picLocks noChangeAspect="1"/>
          </p:cNvPicPr>
          <p:nvPr/>
        </p:nvPicPr>
        <p:blipFill>
          <a:blip r:embed="rId2" cstate="print">
            <a:extLst/>
          </a:blip>
          <a:stretch>
            <a:fillRect/>
          </a:stretch>
        </p:blipFill>
        <p:spPr>
          <a:xfrm>
            <a:off x="5528908" y="2394120"/>
            <a:ext cx="3342765" cy="21779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LeftDown"/>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41204633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Güvenlik</a:t>
            </a:r>
            <a:endParaRPr lang="tr-TR" dirty="0"/>
          </a:p>
        </p:txBody>
      </p:sp>
      <p:sp>
        <p:nvSpPr>
          <p:cNvPr id="20483" name="İçerik Yer Tutucusu 2"/>
          <p:cNvSpPr>
            <a:spLocks noGrp="1"/>
          </p:cNvSpPr>
          <p:nvPr>
            <p:ph idx="1"/>
          </p:nvPr>
        </p:nvSpPr>
        <p:spPr>
          <a:xfrm>
            <a:off x="503238" y="2276873"/>
            <a:ext cx="5292725" cy="3528392"/>
          </a:xfrm>
        </p:spPr>
        <p:txBody>
          <a:bodyPr>
            <a:normAutofit/>
          </a:bodyPr>
          <a:lstStyle/>
          <a:p>
            <a:pPr eaLnBrk="1" hangingPunct="1"/>
            <a:r>
              <a:rPr lang="tr-TR" altLang="tr-TR" sz="2800" dirty="0" smtClean="0"/>
              <a:t>Sınav esnasında yaşanabilecek teknik aksaklıklar düşünülerek üç farklı noktada aday cevaplarının yedekleri tutulmaktadır.</a:t>
            </a:r>
          </a:p>
          <a:p>
            <a:pPr eaLnBrk="1" hangingPunct="1"/>
            <a:endParaRPr lang="tr-TR" altLang="tr-TR" sz="2800" dirty="0" smtClean="0"/>
          </a:p>
        </p:txBody>
      </p:sp>
      <p:pic>
        <p:nvPicPr>
          <p:cNvPr id="4" name="3 Resim"/>
          <p:cNvPicPr>
            <a:picLocks noChangeAspect="1"/>
          </p:cNvPicPr>
          <p:nvPr/>
        </p:nvPicPr>
        <p:blipFill>
          <a:blip r:embed="rId2" cstate="print">
            <a:extLst/>
          </a:blip>
          <a:stretch>
            <a:fillRect/>
          </a:stretch>
        </p:blipFill>
        <p:spPr>
          <a:xfrm>
            <a:off x="5796136" y="2394120"/>
            <a:ext cx="2546167" cy="21779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LeftDown"/>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18508253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Güvenlik</a:t>
            </a:r>
            <a:endParaRPr lang="tr-TR" dirty="0"/>
          </a:p>
        </p:txBody>
      </p:sp>
      <p:sp>
        <p:nvSpPr>
          <p:cNvPr id="3" name="İçerik Yer Tutucusu 2"/>
          <p:cNvSpPr>
            <a:spLocks noGrp="1"/>
          </p:cNvSpPr>
          <p:nvPr>
            <p:ph idx="1"/>
          </p:nvPr>
        </p:nvSpPr>
        <p:spPr>
          <a:xfrm>
            <a:off x="503238" y="1556792"/>
            <a:ext cx="5364162" cy="4032448"/>
          </a:xfrm>
        </p:spPr>
        <p:txBody>
          <a:bodyPr>
            <a:noAutofit/>
          </a:bodyPr>
          <a:lstStyle/>
          <a:p>
            <a:pPr eaLnBrk="1" hangingPunct="1">
              <a:defRPr/>
            </a:pPr>
            <a:r>
              <a:rPr lang="tr-TR" sz="2800" dirty="0"/>
              <a:t>Sınav esnasında her adayın ilerleme durumu belirlenen kişilerce takip edilebilmektedir</a:t>
            </a:r>
            <a:r>
              <a:rPr lang="tr-TR" sz="2800" dirty="0" smtClean="0"/>
              <a:t>.</a:t>
            </a:r>
          </a:p>
          <a:p>
            <a:pPr marL="0" indent="0" eaLnBrk="1" hangingPunct="1">
              <a:buFont typeface="Wingdings 2" pitchFamily="18" charset="2"/>
              <a:buNone/>
              <a:defRPr/>
            </a:pPr>
            <a:r>
              <a:rPr lang="tr-TR" sz="2800" dirty="0" smtClean="0"/>
              <a:t> </a:t>
            </a:r>
            <a:endParaRPr lang="tr-TR" sz="2800" dirty="0"/>
          </a:p>
          <a:p>
            <a:pPr eaLnBrk="1" hangingPunct="1">
              <a:defRPr/>
            </a:pPr>
            <a:r>
              <a:rPr lang="tr-TR" sz="2800" dirty="0"/>
              <a:t>Sınav esnasında tutulan kayıtlar sayesinde itiraz olması durumunda sınav sürecinin benzetim yoluyla izlenebilmesi sağlanmaktadır.</a:t>
            </a:r>
          </a:p>
        </p:txBody>
      </p:sp>
      <p:pic>
        <p:nvPicPr>
          <p:cNvPr id="4" name="3 Resim"/>
          <p:cNvPicPr>
            <a:picLocks noChangeAspect="1"/>
          </p:cNvPicPr>
          <p:nvPr/>
        </p:nvPicPr>
        <p:blipFill>
          <a:blip r:embed="rId2" cstate="print">
            <a:extLst/>
          </a:blip>
          <a:stretch>
            <a:fillRect/>
          </a:stretch>
        </p:blipFill>
        <p:spPr>
          <a:xfrm>
            <a:off x="5629739" y="2459816"/>
            <a:ext cx="3141103" cy="20465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LeftDown"/>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349040370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Güvenlik</a:t>
            </a:r>
            <a:endParaRPr lang="tr-TR" dirty="0"/>
          </a:p>
        </p:txBody>
      </p:sp>
      <p:sp>
        <p:nvSpPr>
          <p:cNvPr id="23555" name="İçerik Yer Tutucusu 2"/>
          <p:cNvSpPr>
            <a:spLocks noGrp="1"/>
          </p:cNvSpPr>
          <p:nvPr>
            <p:ph idx="1"/>
          </p:nvPr>
        </p:nvSpPr>
        <p:spPr>
          <a:xfrm>
            <a:off x="503238" y="2139479"/>
            <a:ext cx="5148262" cy="3233737"/>
          </a:xfrm>
        </p:spPr>
        <p:txBody>
          <a:bodyPr>
            <a:normAutofit/>
          </a:bodyPr>
          <a:lstStyle/>
          <a:p>
            <a:pPr eaLnBrk="1" hangingPunct="1"/>
            <a:r>
              <a:rPr lang="tr-TR" altLang="tr-TR" sz="2800" dirty="0" smtClean="0"/>
              <a:t>Sınav sırasında her aday için farklı bir soru kitapçığı üretilmektedir.</a:t>
            </a:r>
          </a:p>
          <a:p>
            <a:pPr eaLnBrk="1" hangingPunct="1"/>
            <a:endParaRPr lang="tr-TR" altLang="tr-TR" sz="2800" dirty="0" smtClean="0"/>
          </a:p>
          <a:p>
            <a:pPr eaLnBrk="1" hangingPunct="1"/>
            <a:r>
              <a:rPr lang="tr-TR" altLang="tr-TR" sz="2800" dirty="0" smtClean="0"/>
              <a:t>İsteğe bağlı olarak seçenekler de karıştırılabilmektedir.</a:t>
            </a:r>
          </a:p>
        </p:txBody>
      </p:sp>
      <p:pic>
        <p:nvPicPr>
          <p:cNvPr id="4" name="3 Resim"/>
          <p:cNvPicPr>
            <a:picLocks noChangeAspect="1"/>
          </p:cNvPicPr>
          <p:nvPr/>
        </p:nvPicPr>
        <p:blipFill>
          <a:blip r:embed="rId2" cstate="print">
            <a:extLst/>
          </a:blip>
          <a:stretch>
            <a:fillRect/>
          </a:stretch>
        </p:blipFill>
        <p:spPr>
          <a:xfrm>
            <a:off x="5528908" y="2544951"/>
            <a:ext cx="3342765" cy="1876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LeftDown"/>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88537361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Soru Bankası</a:t>
            </a:r>
            <a:endParaRPr lang="tr-TR" dirty="0"/>
          </a:p>
        </p:txBody>
      </p:sp>
      <p:sp>
        <p:nvSpPr>
          <p:cNvPr id="24579" name="İçerik Yer Tutucusu 2"/>
          <p:cNvSpPr>
            <a:spLocks noGrp="1"/>
          </p:cNvSpPr>
          <p:nvPr>
            <p:ph idx="1"/>
          </p:nvPr>
        </p:nvSpPr>
        <p:spPr>
          <a:xfrm>
            <a:off x="503238" y="2139727"/>
            <a:ext cx="5508625" cy="3665537"/>
          </a:xfrm>
        </p:spPr>
        <p:txBody>
          <a:bodyPr>
            <a:normAutofit/>
          </a:bodyPr>
          <a:lstStyle/>
          <a:p>
            <a:pPr eaLnBrk="1" hangingPunct="1"/>
            <a:r>
              <a:rPr lang="tr-TR" altLang="tr-TR" sz="2800" dirty="0" smtClean="0"/>
              <a:t>Sorular internet ortamında yetki verilen kişilerce kaydedilebilmektedir.</a:t>
            </a:r>
          </a:p>
          <a:p>
            <a:pPr eaLnBrk="1" hangingPunct="1"/>
            <a:endParaRPr lang="tr-TR" altLang="tr-TR" sz="2800" dirty="0" smtClean="0"/>
          </a:p>
          <a:p>
            <a:pPr eaLnBrk="1" hangingPunct="1"/>
            <a:r>
              <a:rPr lang="tr-TR" altLang="tr-TR" sz="2800" dirty="0" smtClean="0"/>
              <a:t>Soru Bankası üzerinden sınav merkezine sorular rastgele seçilerek gönderilmektedir. </a:t>
            </a:r>
          </a:p>
          <a:p>
            <a:pPr eaLnBrk="1" hangingPunct="1"/>
            <a:endParaRPr lang="tr-TR" altLang="tr-TR" sz="2800" dirty="0" smtClean="0"/>
          </a:p>
        </p:txBody>
      </p:sp>
      <p:pic>
        <p:nvPicPr>
          <p:cNvPr id="4" name="3 Resim"/>
          <p:cNvPicPr>
            <a:picLocks noChangeAspect="1"/>
          </p:cNvPicPr>
          <p:nvPr/>
        </p:nvPicPr>
        <p:blipFill>
          <a:blip r:embed="rId2" cstate="print">
            <a:extLst/>
          </a:blip>
          <a:stretch>
            <a:fillRect/>
          </a:stretch>
        </p:blipFill>
        <p:spPr>
          <a:xfrm>
            <a:off x="5802961" y="2544951"/>
            <a:ext cx="2794659" cy="1876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isometricLeftDown"/>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3008780823"/>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E-Sınav Nedir?</a:t>
            </a:r>
            <a:endParaRPr lang="tr-TR" dirty="0"/>
          </a:p>
        </p:txBody>
      </p:sp>
      <p:sp>
        <p:nvSpPr>
          <p:cNvPr id="7171" name="2 İçerik Yer Tutucusu"/>
          <p:cNvSpPr>
            <a:spLocks noGrp="1"/>
          </p:cNvSpPr>
          <p:nvPr>
            <p:ph idx="1"/>
          </p:nvPr>
        </p:nvSpPr>
        <p:spPr>
          <a:xfrm>
            <a:off x="503238" y="1250677"/>
            <a:ext cx="8183562" cy="3546475"/>
          </a:xfrm>
        </p:spPr>
        <p:txBody>
          <a:bodyPr/>
          <a:lstStyle/>
          <a:p>
            <a:pPr algn="just"/>
            <a:r>
              <a:rPr lang="tr-TR" sz="2400" dirty="0"/>
              <a:t>e-Sınav, basılı evrak kullanılmaksızın sınav uygulama ve değerlendirilmesine ilişkin her türlü işlemin elektronik ortamda ve bilgisayarlar aracılığıyla yapıldığı sınavlardır</a:t>
            </a:r>
            <a:r>
              <a:rPr lang="tr-TR" sz="2400" dirty="0" smtClean="0"/>
              <a:t>.</a:t>
            </a:r>
          </a:p>
          <a:p>
            <a:pPr marL="0" indent="0" algn="just">
              <a:buNone/>
            </a:pPr>
            <a:r>
              <a:rPr lang="tr-TR" sz="2400" dirty="0" smtClean="0"/>
              <a:t> </a:t>
            </a:r>
          </a:p>
          <a:p>
            <a:pPr algn="just"/>
            <a:r>
              <a:rPr lang="tr-TR" sz="2400" dirty="0" smtClean="0"/>
              <a:t>Genel </a:t>
            </a:r>
            <a:r>
              <a:rPr lang="tr-TR" sz="2400" dirty="0"/>
              <a:t>Müdürlük tarafından belirlenen merkezlerde, belirlenen tarih ve saatlerde “Özel MTSK Modülü” üzerinden yapılan başvurular dikkate alınarak yapılmaktadır. </a:t>
            </a:r>
            <a:r>
              <a:rPr lang="tr-TR" altLang="tr-TR" dirty="0" smtClean="0"/>
              <a:t>	</a:t>
            </a:r>
          </a:p>
          <a:p>
            <a:pPr algn="just" eaLnBrk="1" hangingPunct="1"/>
            <a:endParaRPr lang="tr-TR" altLang="tr-TR" sz="2400" dirty="0" smtClean="0"/>
          </a:p>
          <a:p>
            <a:pPr algn="just" eaLnBrk="1" hangingPunct="1"/>
            <a:endParaRPr lang="tr-TR" altLang="tr-TR" sz="2400" dirty="0" smtClean="0"/>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Soru Bankası</a:t>
            </a:r>
            <a:endParaRPr lang="tr-TR" dirty="0"/>
          </a:p>
        </p:txBody>
      </p:sp>
      <p:sp>
        <p:nvSpPr>
          <p:cNvPr id="26627" name="İçerik Yer Tutucusu 2"/>
          <p:cNvSpPr>
            <a:spLocks noGrp="1"/>
          </p:cNvSpPr>
          <p:nvPr>
            <p:ph idx="1"/>
          </p:nvPr>
        </p:nvSpPr>
        <p:spPr>
          <a:xfrm>
            <a:off x="503238" y="1780133"/>
            <a:ext cx="5221287" cy="3521075"/>
          </a:xfrm>
        </p:spPr>
        <p:txBody>
          <a:bodyPr>
            <a:noAutofit/>
          </a:bodyPr>
          <a:lstStyle/>
          <a:p>
            <a:pPr eaLnBrk="1" hangingPunct="1"/>
            <a:r>
              <a:rPr lang="tr-TR" altLang="tr-TR" sz="2800" dirty="0" smtClean="0"/>
              <a:t>Sınav esnasına kadar sistem yöneticileri de dahil hiç kimse hangi soruların sınavda çıkabileceğini bilmemektedir. </a:t>
            </a:r>
          </a:p>
          <a:p>
            <a:pPr eaLnBrk="1" hangingPunct="1"/>
            <a:endParaRPr lang="tr-TR" altLang="tr-TR" sz="2800" dirty="0" smtClean="0"/>
          </a:p>
          <a:p>
            <a:pPr eaLnBrk="1" hangingPunct="1"/>
            <a:r>
              <a:rPr lang="tr-TR" altLang="tr-TR" sz="2800" dirty="0" smtClean="0"/>
              <a:t>Soru bankasının etkin kullanımı kaliteli soruların fazlalığı ile doğru orantılıdır. </a:t>
            </a:r>
          </a:p>
          <a:p>
            <a:pPr eaLnBrk="1" hangingPunct="1"/>
            <a:endParaRPr lang="tr-TR" altLang="tr-TR" sz="2800" dirty="0" smtClean="0"/>
          </a:p>
        </p:txBody>
      </p:sp>
      <p:sp>
        <p:nvSpPr>
          <p:cNvPr id="6" name="Dikdörtgen 5"/>
          <p:cNvSpPr/>
          <p:nvPr/>
        </p:nvSpPr>
        <p:spPr>
          <a:xfrm>
            <a:off x="6012160" y="1175261"/>
            <a:ext cx="1923925" cy="3477875"/>
          </a:xfrm>
          <a:prstGeom prst="rect">
            <a:avLst/>
          </a:prstGeom>
          <a:effectLst>
            <a:outerShdw blurRad="65500" dist="38100" dir="5400000" rotWithShape="0">
              <a:srgbClr val="000000">
                <a:alpha val="40000"/>
              </a:srgbClr>
            </a:outerShdw>
            <a:reflection blurRad="6350" stA="50000" endA="300" endPos="55000" dir="5400000" sy="-100000" algn="bl" rotWithShape="0"/>
          </a:effectLst>
          <a:scene3d>
            <a:camera prst="isometricLeftDown"/>
            <a:lightRig rig="contrasting" dir="t">
              <a:rot lat="0" lon="0" rev="12000000"/>
            </a:lightRig>
          </a:scene3d>
          <a:sp3d prstMaterial="powder">
            <a:bevelT h="50800"/>
          </a:sp3d>
        </p:spPr>
        <p:style>
          <a:lnRef idx="0">
            <a:schemeClr val="accent4"/>
          </a:lnRef>
          <a:fillRef idx="3">
            <a:schemeClr val="accent4"/>
          </a:fillRef>
          <a:effectRef idx="3">
            <a:schemeClr val="accent4"/>
          </a:effectRef>
          <a:fontRef idx="minor">
            <a:schemeClr val="lt1"/>
          </a:fontRef>
        </p:style>
        <p:txBody>
          <a:bodyPr wrap="none">
            <a:spAutoFit/>
          </a:bodyPr>
          <a:lstStyle/>
          <a:p>
            <a:pPr algn="ctr" fontAlgn="auto">
              <a:spcBef>
                <a:spcPts val="0"/>
              </a:spcBef>
              <a:spcAft>
                <a:spcPts val="0"/>
              </a:spcAft>
              <a:defRPr/>
            </a:pPr>
            <a:r>
              <a:rPr lang="tr-TR" sz="2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t>
            </a:r>
          </a:p>
        </p:txBody>
      </p:sp>
    </p:spTree>
    <p:extLst>
      <p:ext uri="{BB962C8B-B14F-4D97-AF65-F5344CB8AC3E}">
        <p14:creationId xmlns:p14="http://schemas.microsoft.com/office/powerpoint/2010/main" xmlns="" val="130830497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200" dirty="0" smtClean="0"/>
              <a:t>E-sınav Uygulaması</a:t>
            </a:r>
            <a:endParaRPr lang="tr-TR" sz="3600" dirty="0"/>
          </a:p>
        </p:txBody>
      </p:sp>
      <p:sp>
        <p:nvSpPr>
          <p:cNvPr id="7171" name="2 İçerik Yer Tutucusu"/>
          <p:cNvSpPr>
            <a:spLocks noGrp="1"/>
          </p:cNvSpPr>
          <p:nvPr>
            <p:ph idx="1"/>
          </p:nvPr>
        </p:nvSpPr>
        <p:spPr>
          <a:xfrm>
            <a:off x="467544" y="980728"/>
            <a:ext cx="8183562" cy="5760640"/>
          </a:xfrm>
        </p:spPr>
        <p:txBody>
          <a:bodyPr>
            <a:noAutofit/>
          </a:bodyPr>
          <a:lstStyle/>
          <a:p>
            <a:pPr algn="just"/>
            <a:r>
              <a:rPr lang="tr-TR" sz="2200" dirty="0" smtClean="0"/>
              <a:t>Kursiyer </a:t>
            </a:r>
            <a:r>
              <a:rPr lang="tr-TR" sz="2200" dirty="0"/>
              <a:t>tüm işaretlemeleri ekrana dokunarak yapacaktır. </a:t>
            </a:r>
          </a:p>
          <a:p>
            <a:pPr algn="just"/>
            <a:r>
              <a:rPr lang="tr-TR" sz="2200" dirty="0" smtClean="0"/>
              <a:t>Her </a:t>
            </a:r>
            <a:r>
              <a:rPr lang="tr-TR" sz="2200" dirty="0"/>
              <a:t>sorunun 4 (dört) seçeneği vardır. Bu seçeneklerden sadece biri doğru cevaptır. </a:t>
            </a:r>
          </a:p>
          <a:p>
            <a:pPr algn="just"/>
            <a:r>
              <a:rPr lang="tr-TR" sz="2200" dirty="0" smtClean="0"/>
              <a:t>Soru </a:t>
            </a:r>
            <a:r>
              <a:rPr lang="tr-TR" sz="2200" dirty="0"/>
              <a:t>sayısı ve sınav süresi kursiyerin kullandığı bilgisayar ekranında yer alacaktır. </a:t>
            </a:r>
            <a:endParaRPr lang="tr-TR" sz="2200" dirty="0" smtClean="0"/>
          </a:p>
          <a:p>
            <a:pPr algn="just"/>
            <a:r>
              <a:rPr lang="tr-TR" sz="2200" dirty="0" smtClean="0"/>
              <a:t>Kursiyerler </a:t>
            </a:r>
            <a:r>
              <a:rPr lang="tr-TR" sz="2200" dirty="0"/>
              <a:t>isterlerse sınav süresi tamamlanmadan sınavı bitirebilirler. Bu durumda </a:t>
            </a:r>
            <a:r>
              <a:rPr lang="tr-TR" sz="2200" dirty="0" err="1"/>
              <a:t>esınav</a:t>
            </a:r>
            <a:r>
              <a:rPr lang="tr-TR" sz="2200" dirty="0"/>
              <a:t> yazılımı kursiyerden iki defa onay alacak, bu işlemden sonra sınavı sonlandıracak ve kursiyerin sınava tekrar dönmesi mümkün olmayacaktır</a:t>
            </a:r>
            <a:r>
              <a:rPr lang="tr-TR" sz="2200" dirty="0" smtClean="0"/>
              <a:t>.</a:t>
            </a:r>
          </a:p>
          <a:p>
            <a:pPr algn="just"/>
            <a:r>
              <a:rPr lang="tr-TR" sz="2200" dirty="0" smtClean="0"/>
              <a:t> </a:t>
            </a:r>
            <a:r>
              <a:rPr lang="tr-TR" sz="2200" dirty="0"/>
              <a:t>Kursiyer sınava girmediyse salon görevlilerince salon kursiyer yoklama listesine “girmedi” yazılacaktır. </a:t>
            </a:r>
          </a:p>
          <a:p>
            <a:pPr algn="just"/>
            <a:r>
              <a:rPr lang="tr-TR" sz="2200" b="1" dirty="0" smtClean="0">
                <a:solidFill>
                  <a:srgbClr val="FF0000"/>
                </a:solidFill>
              </a:rPr>
              <a:t>Sınav </a:t>
            </a:r>
            <a:r>
              <a:rPr lang="tr-TR" sz="2200" b="1" dirty="0">
                <a:solidFill>
                  <a:srgbClr val="FF0000"/>
                </a:solidFill>
              </a:rPr>
              <a:t>bitiminden sonra: </a:t>
            </a:r>
            <a:r>
              <a:rPr lang="tr-TR" sz="2200" b="1" dirty="0" smtClean="0">
                <a:solidFill>
                  <a:srgbClr val="FF0000"/>
                </a:solidFill>
              </a:rPr>
              <a:t> </a:t>
            </a:r>
            <a:r>
              <a:rPr lang="tr-TR" sz="2200" b="1" dirty="0">
                <a:solidFill>
                  <a:srgbClr val="FF0000"/>
                </a:solidFill>
              </a:rPr>
              <a:t>Salon görevlileri kursiyere öncelikli olarak salon kursiyer yoklama listesini ve sorulara verdikleri cevapları gösteren formu imzalatacaktır. </a:t>
            </a:r>
            <a:r>
              <a:rPr lang="tr-TR" sz="2200" b="1" dirty="0" smtClean="0">
                <a:solidFill>
                  <a:srgbClr val="FF0000"/>
                </a:solidFill>
              </a:rPr>
              <a:t> </a:t>
            </a:r>
            <a:r>
              <a:rPr lang="tr-TR" sz="2200" b="1" dirty="0">
                <a:solidFill>
                  <a:srgbClr val="FF0000"/>
                </a:solidFill>
              </a:rPr>
              <a:t>Sınav salonundan ayrılan kursiyerler salon girişinde bulunan bilgisayardan sınav sonuçlarını alacaktır.</a:t>
            </a:r>
            <a:endParaRPr lang="tr-TR" sz="2200" b="1" dirty="0" smtClean="0">
              <a:solidFill>
                <a:srgbClr val="FF0000"/>
              </a:solidFill>
            </a:endParaRPr>
          </a:p>
        </p:txBody>
      </p:sp>
    </p:spTree>
    <p:extLst>
      <p:ext uri="{BB962C8B-B14F-4D97-AF65-F5344CB8AC3E}">
        <p14:creationId xmlns:p14="http://schemas.microsoft.com/office/powerpoint/2010/main" xmlns="" val="39462647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 calcmode="lin" valueType="num">
                                      <p:cBhvr additive="base">
                                        <p:cTn id="42"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7185992" cy="908720"/>
          </a:xfrm>
        </p:spPr>
        <p:txBody>
          <a:bodyPr>
            <a:normAutofit/>
          </a:bodyPr>
          <a:lstStyle/>
          <a:p>
            <a:pPr>
              <a:defRPr/>
            </a:pPr>
            <a:r>
              <a:rPr lang="tr-TR" sz="3200" dirty="0" smtClean="0"/>
              <a:t>E-sınav Giriş Belgesi</a:t>
            </a:r>
            <a:endParaRPr lang="tr-TR" sz="3600" dirty="0"/>
          </a:p>
        </p:txBody>
      </p:sp>
      <p:sp>
        <p:nvSpPr>
          <p:cNvPr id="7171" name="2 İçerik Yer Tutucusu"/>
          <p:cNvSpPr>
            <a:spLocks noGrp="1"/>
          </p:cNvSpPr>
          <p:nvPr>
            <p:ph idx="1"/>
          </p:nvPr>
        </p:nvSpPr>
        <p:spPr>
          <a:xfrm>
            <a:off x="467544" y="1052736"/>
            <a:ext cx="8183562" cy="5328592"/>
          </a:xfrm>
        </p:spPr>
        <p:txBody>
          <a:bodyPr>
            <a:noAutofit/>
          </a:bodyPr>
          <a:lstStyle/>
          <a:p>
            <a:pPr algn="just"/>
            <a:r>
              <a:rPr lang="tr-TR" sz="2400" dirty="0"/>
              <a:t>e-Sınav giriş belgesi renkli fotoğraflı olup belgede kursiyerin salon ve kimlik bilgileri yer alır. Salon bilgilerinde kursiyerin sınava gireceği e-sınav merkezi (il/ilçe), </a:t>
            </a:r>
            <a:r>
              <a:rPr lang="tr-TR" sz="2400" b="1" dirty="0">
                <a:solidFill>
                  <a:srgbClr val="FF0000"/>
                </a:solidFill>
                <a:effectLst>
                  <a:outerShdw blurRad="38100" dist="38100" dir="2700000" algn="tl">
                    <a:srgbClr val="000000">
                      <a:alpha val="43137"/>
                    </a:srgbClr>
                  </a:outerShdw>
                </a:effectLst>
              </a:rPr>
              <a:t>bina, salon, sıra ve adres bilgileri</a:t>
            </a:r>
            <a:r>
              <a:rPr lang="tr-TR" sz="2400" dirty="0"/>
              <a:t> yer alacaktır. </a:t>
            </a:r>
            <a:endParaRPr lang="tr-TR" sz="2400" dirty="0" smtClean="0"/>
          </a:p>
          <a:p>
            <a:pPr marL="0" indent="0" algn="just">
              <a:buNone/>
            </a:pPr>
            <a:endParaRPr lang="tr-TR" sz="2400" dirty="0" smtClean="0"/>
          </a:p>
          <a:p>
            <a:pPr algn="just"/>
            <a:r>
              <a:rPr lang="tr-TR" sz="2400" dirty="0" smtClean="0"/>
              <a:t>Her </a:t>
            </a:r>
            <a:r>
              <a:rPr lang="tr-TR" sz="2400" dirty="0"/>
              <a:t>sınav için yeniden düzenlenen sınav giriş belgesinde Özel </a:t>
            </a:r>
            <a:r>
              <a:rPr lang="tr-TR" sz="2400" dirty="0" err="1"/>
              <a:t>MTSK’nın</a:t>
            </a:r>
            <a:r>
              <a:rPr lang="tr-TR" sz="2400" dirty="0"/>
              <a:t> adı ile sınav tarihi, saati ve kaçıncı sınav hakkını kullandığı, sınava gireceği sürücü belgesi sınıfı </a:t>
            </a:r>
            <a:r>
              <a:rPr lang="tr-TR" sz="2400" dirty="0" smtClean="0"/>
              <a:t>bölümleri </a:t>
            </a:r>
            <a:r>
              <a:rPr lang="tr-TR" sz="2400" dirty="0"/>
              <a:t>yer alır. Kimlik bilgilerinde kursiyerin T.C. kimlik numarası, adı-soyadı, baba adı, doğum yeri ve tarihi bulunur.</a:t>
            </a:r>
            <a:endParaRPr lang="tr-TR" sz="2200" dirty="0" smtClean="0"/>
          </a:p>
        </p:txBody>
      </p:sp>
    </p:spTree>
    <p:extLst>
      <p:ext uri="{BB962C8B-B14F-4D97-AF65-F5344CB8AC3E}">
        <p14:creationId xmlns:p14="http://schemas.microsoft.com/office/powerpoint/2010/main" xmlns="" val="196942505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200" dirty="0" smtClean="0"/>
              <a:t>E-sınav Uygulaması</a:t>
            </a:r>
            <a:endParaRPr lang="tr-TR" sz="3600" dirty="0"/>
          </a:p>
        </p:txBody>
      </p:sp>
      <p:sp>
        <p:nvSpPr>
          <p:cNvPr id="7171" name="2 İçerik Yer Tutucusu"/>
          <p:cNvSpPr>
            <a:spLocks noGrp="1"/>
          </p:cNvSpPr>
          <p:nvPr>
            <p:ph idx="1"/>
          </p:nvPr>
        </p:nvSpPr>
        <p:spPr>
          <a:xfrm>
            <a:off x="467544" y="1052736"/>
            <a:ext cx="8183562" cy="5328592"/>
          </a:xfrm>
        </p:spPr>
        <p:txBody>
          <a:bodyPr>
            <a:noAutofit/>
          </a:bodyPr>
          <a:lstStyle/>
          <a:p>
            <a:pPr algn="just"/>
            <a:r>
              <a:rPr lang="tr-TR" sz="2200" dirty="0" smtClean="0"/>
              <a:t>e-Sınav </a:t>
            </a:r>
            <a:r>
              <a:rPr lang="tr-TR" sz="2200" dirty="0"/>
              <a:t>uygulamaları belirlenen tarihlerde ve saatlerde yapılacaktır. </a:t>
            </a:r>
            <a:endParaRPr lang="tr-TR" sz="2200" dirty="0" smtClean="0"/>
          </a:p>
          <a:p>
            <a:pPr algn="just"/>
            <a:r>
              <a:rPr lang="tr-TR" sz="2200" dirty="0" smtClean="0"/>
              <a:t>Kimlik </a:t>
            </a:r>
            <a:r>
              <a:rPr lang="tr-TR" sz="2200" dirty="0"/>
              <a:t>kontrolleri ve salonlara yerleştirmenin zamanında yapılabilmesi için kursiyerler, sınav saatinden </a:t>
            </a:r>
            <a:r>
              <a:rPr lang="tr-TR" sz="2200" b="1" dirty="0">
                <a:solidFill>
                  <a:srgbClr val="FF0000"/>
                </a:solidFill>
              </a:rPr>
              <a:t>en geç yarım saat </a:t>
            </a:r>
            <a:r>
              <a:rPr lang="tr-TR" sz="2200" dirty="0"/>
              <a:t>önce sınav giriş belgesinde belirtilen e-sınav salonunda hazır bulunacaktır. </a:t>
            </a:r>
            <a:endParaRPr lang="tr-TR" sz="2200" dirty="0" smtClean="0"/>
          </a:p>
          <a:p>
            <a:pPr algn="just"/>
            <a:r>
              <a:rPr lang="tr-TR" sz="2200" dirty="0" smtClean="0"/>
              <a:t>Kursiyerler</a:t>
            </a:r>
            <a:r>
              <a:rPr lang="tr-TR" sz="2200" dirty="0"/>
              <a:t>, sınava gelirken yanında </a:t>
            </a:r>
            <a:r>
              <a:rPr lang="tr-TR" sz="2200" b="1" dirty="0">
                <a:solidFill>
                  <a:srgbClr val="FF0000"/>
                </a:solidFill>
                <a:effectLst>
                  <a:outerShdw blurRad="38100" dist="38100" dir="2700000" algn="tl">
                    <a:srgbClr val="000000">
                      <a:alpha val="43137"/>
                    </a:srgbClr>
                  </a:outerShdw>
                </a:effectLst>
              </a:rPr>
              <a:t>renkli fotoğraflı ve mühürlü sınav giriş belgesi</a:t>
            </a:r>
            <a:r>
              <a:rPr lang="tr-TR" sz="2200" dirty="0"/>
              <a:t>yle birlikte </a:t>
            </a:r>
            <a:r>
              <a:rPr lang="tr-TR" sz="2200" b="1" dirty="0">
                <a:solidFill>
                  <a:srgbClr val="FF0000"/>
                </a:solidFill>
              </a:rPr>
              <a:t>nüfus cüzdanı, pasaport veya başka sınıf sürücü belgesi</a:t>
            </a:r>
            <a:r>
              <a:rPr lang="tr-TR" sz="2200" dirty="0"/>
              <a:t> bulunduracaktır. </a:t>
            </a:r>
            <a:endParaRPr lang="tr-TR" sz="2200" dirty="0" smtClean="0"/>
          </a:p>
          <a:p>
            <a:pPr algn="just"/>
            <a:r>
              <a:rPr lang="tr-TR" sz="2200" b="1" dirty="0" smtClean="0">
                <a:solidFill>
                  <a:srgbClr val="0070C0"/>
                </a:solidFill>
                <a:effectLst>
                  <a:outerShdw blurRad="38100" dist="38100" dir="2700000" algn="tl">
                    <a:srgbClr val="000000">
                      <a:alpha val="43137"/>
                    </a:srgbClr>
                  </a:outerShdw>
                </a:effectLst>
              </a:rPr>
              <a:t>Kimlik </a:t>
            </a:r>
            <a:r>
              <a:rPr lang="tr-TR" sz="2200" b="1" dirty="0">
                <a:solidFill>
                  <a:srgbClr val="0070C0"/>
                </a:solidFill>
                <a:effectLst>
                  <a:outerShdw blurRad="38100" dist="38100" dir="2700000" algn="tl">
                    <a:srgbClr val="000000">
                      <a:alpha val="43137"/>
                    </a:srgbClr>
                  </a:outerShdw>
                </a:effectLst>
              </a:rPr>
              <a:t>belgesi yanında olmayan kursiyerler,</a:t>
            </a:r>
            <a:r>
              <a:rPr lang="tr-TR" sz="2200" dirty="0"/>
              <a:t> </a:t>
            </a:r>
            <a:r>
              <a:rPr lang="tr-TR" sz="2200" b="1" dirty="0">
                <a:solidFill>
                  <a:srgbClr val="FF0000"/>
                </a:solidFill>
                <a:effectLst>
                  <a:outerShdw blurRad="38100" dist="38100" dir="2700000" algn="tl">
                    <a:srgbClr val="000000">
                      <a:alpha val="43137"/>
                    </a:srgbClr>
                  </a:outerShdw>
                </a:effectLst>
              </a:rPr>
              <a:t>kesinlikle sınava alınmayacaktır. </a:t>
            </a:r>
            <a:r>
              <a:rPr lang="tr-TR" sz="2200" dirty="0"/>
              <a:t>Vukuatlı nüfus cüzdanı veya kimlik fotokopisi, aslı gibi onaylı olsa dahi </a:t>
            </a:r>
            <a:r>
              <a:rPr lang="tr-TR" sz="2200" b="1" dirty="0">
                <a:solidFill>
                  <a:srgbClr val="FF0000"/>
                </a:solidFill>
                <a:effectLst>
                  <a:outerShdw blurRad="38100" dist="38100" dir="2700000" algn="tl">
                    <a:srgbClr val="000000">
                      <a:alpha val="43137"/>
                    </a:srgbClr>
                  </a:outerShdw>
                </a:effectLst>
              </a:rPr>
              <a:t>sınavda kabul edilmeyecektir. </a:t>
            </a:r>
            <a:r>
              <a:rPr lang="tr-TR" sz="2200" dirty="0"/>
              <a:t>Nüfus cüzdanı, pasaport veya sürücü belgesi hariç başka hiçbir kimlik </a:t>
            </a:r>
            <a:r>
              <a:rPr lang="tr-TR" sz="2200" b="1" dirty="0">
                <a:solidFill>
                  <a:srgbClr val="FF0000"/>
                </a:solidFill>
                <a:effectLst>
                  <a:outerShdw blurRad="38100" dist="38100" dir="2700000" algn="tl">
                    <a:srgbClr val="000000">
                      <a:alpha val="43137"/>
                    </a:srgbClr>
                  </a:outerShdw>
                </a:effectLst>
              </a:rPr>
              <a:t>geçerli sayılmayacaktır. </a:t>
            </a:r>
            <a:r>
              <a:rPr lang="tr-TR" sz="2200" dirty="0"/>
              <a:t>Ancak, er ve erbaşlar askerlik görevini yaptığı birliğine nüfus cüzdanını teslim etti ise sadece “</a:t>
            </a:r>
            <a:r>
              <a:rPr lang="tr-TR" sz="2200" b="1" dirty="0">
                <a:solidFill>
                  <a:srgbClr val="0070C0"/>
                </a:solidFill>
                <a:effectLst>
                  <a:outerShdw blurRad="38100" dist="38100" dir="2700000" algn="tl">
                    <a:srgbClr val="000000">
                      <a:alpha val="43137"/>
                    </a:srgbClr>
                  </a:outerShdw>
                </a:effectLst>
              </a:rPr>
              <a:t>er ve erbaş askeri kimlik kartı</a:t>
            </a:r>
            <a:r>
              <a:rPr lang="tr-TR" sz="2200" dirty="0"/>
              <a:t>” ile sınava alınabilecektir</a:t>
            </a:r>
            <a:endParaRPr lang="tr-TR" sz="2200" dirty="0" smtClean="0"/>
          </a:p>
        </p:txBody>
      </p:sp>
    </p:spTree>
    <p:extLst>
      <p:ext uri="{BB962C8B-B14F-4D97-AF65-F5344CB8AC3E}">
        <p14:creationId xmlns:p14="http://schemas.microsoft.com/office/powerpoint/2010/main" xmlns="" val="341334187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200" dirty="0" smtClean="0"/>
              <a:t>E-sınav Uygulaması</a:t>
            </a:r>
            <a:endParaRPr lang="tr-TR" sz="3600" dirty="0"/>
          </a:p>
        </p:txBody>
      </p:sp>
      <p:sp>
        <p:nvSpPr>
          <p:cNvPr id="7171" name="2 İçerik Yer Tutucusu"/>
          <p:cNvSpPr>
            <a:spLocks noGrp="1"/>
          </p:cNvSpPr>
          <p:nvPr>
            <p:ph idx="1"/>
          </p:nvPr>
        </p:nvSpPr>
        <p:spPr>
          <a:xfrm>
            <a:off x="467544" y="908720"/>
            <a:ext cx="8183562" cy="5877272"/>
          </a:xfrm>
        </p:spPr>
        <p:txBody>
          <a:bodyPr>
            <a:noAutofit/>
          </a:bodyPr>
          <a:lstStyle/>
          <a:p>
            <a:pPr algn="just"/>
            <a:r>
              <a:rPr lang="tr-TR" sz="2200" dirty="0" smtClean="0"/>
              <a:t>Kursiyerler </a:t>
            </a:r>
            <a:r>
              <a:rPr lang="tr-TR" sz="2200" dirty="0"/>
              <a:t>sınav salonlarına alınırken yanlarında sözlük, hesap cetveli, hesap makinesi, çağrı cihazı, cep telefonu, telsiz, radyo gibi iletişim araçları ile her türlü bilgisayar özelliği bulunan cihazlar ve saat fonksiyonu dışında özellikleri bulunan saatler ile silah bulunup bulunmadığı kontrol edilecektir. Kursiyer bu araçlarla sınava alınmayacağı gibi sınav anında yanında bulunduğu tespit edilirse sınav kurallarını ihlal ettiği gerekçesiyle sınavı tutanakla geçersiz sayılacaktır</a:t>
            </a:r>
            <a:r>
              <a:rPr lang="tr-TR" sz="2200" dirty="0" smtClean="0"/>
              <a:t>.</a:t>
            </a:r>
          </a:p>
          <a:p>
            <a:pPr algn="just"/>
            <a:r>
              <a:rPr lang="tr-TR" sz="2200" dirty="0" smtClean="0"/>
              <a:t> </a:t>
            </a:r>
            <a:r>
              <a:rPr lang="tr-TR" sz="2200" dirty="0"/>
              <a:t>Kursiyerler salon kursiyer yoklama listesinde belirtilen sıra numarasına göre oturacaktır. Gerekli kimlik kontrolleri ve yerleştirme işlemlerinden sonra kursiyerlere sınavda uyulacak kurallar hakkında bilgi verilecektir. </a:t>
            </a:r>
          </a:p>
          <a:p>
            <a:pPr algn="just"/>
            <a:r>
              <a:rPr lang="tr-TR" sz="2000" b="1" u="sng" dirty="0" smtClean="0">
                <a:solidFill>
                  <a:srgbClr val="FF0000"/>
                </a:solidFill>
                <a:effectLst>
                  <a:outerShdw blurRad="38100" dist="38100" dir="2700000" algn="tl">
                    <a:srgbClr val="000000">
                      <a:alpha val="43137"/>
                    </a:srgbClr>
                  </a:outerShdw>
                </a:effectLst>
              </a:rPr>
              <a:t>Sınav </a:t>
            </a:r>
            <a:r>
              <a:rPr lang="tr-TR" sz="2000" b="1" u="sng" dirty="0">
                <a:solidFill>
                  <a:srgbClr val="FF0000"/>
                </a:solidFill>
                <a:effectLst>
                  <a:outerShdw blurRad="38100" dist="38100" dir="2700000" algn="tl">
                    <a:srgbClr val="000000">
                      <a:alpha val="43137"/>
                    </a:srgbClr>
                  </a:outerShdw>
                </a:effectLst>
              </a:rPr>
              <a:t>başladıktan sonra gelen kursiyer/kursiyerler, sınavdan çıkan kursiyer olmadığı sürece sınava alınır ancak bu kursiyer/kursiyerlere ek süre verilmez. Sınavdan çıkan kursiyer olduktan sonra gelen kursiyer/kursiyerler sınava alınmaz. Sınavı tamamlayan ya da sınav süresi biten kursiyerler salondan ayrılırlar. </a:t>
            </a:r>
            <a:endParaRPr lang="tr-TR" sz="2000" b="1" u="sng"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992705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additive="base">
                                        <p:cTn id="1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200" dirty="0" smtClean="0"/>
              <a:t>E-sınav Uygulaması</a:t>
            </a:r>
            <a:endParaRPr lang="tr-TR" sz="3600" dirty="0"/>
          </a:p>
        </p:txBody>
      </p:sp>
      <p:sp>
        <p:nvSpPr>
          <p:cNvPr id="7171" name="2 İçerik Yer Tutucusu"/>
          <p:cNvSpPr>
            <a:spLocks noGrp="1"/>
          </p:cNvSpPr>
          <p:nvPr>
            <p:ph idx="1"/>
          </p:nvPr>
        </p:nvSpPr>
        <p:spPr>
          <a:xfrm>
            <a:off x="467544" y="980728"/>
            <a:ext cx="8183562" cy="5328592"/>
          </a:xfrm>
        </p:spPr>
        <p:txBody>
          <a:bodyPr>
            <a:noAutofit/>
          </a:bodyPr>
          <a:lstStyle/>
          <a:p>
            <a:pPr algn="just"/>
            <a:r>
              <a:rPr lang="tr-TR" sz="2400" dirty="0" smtClean="0"/>
              <a:t>Salon </a:t>
            </a:r>
            <a:r>
              <a:rPr lang="tr-TR" sz="2400" dirty="0"/>
              <a:t>görevlileri kursiyerlerin kullanacakları bilgisayarları önceden hazır hâle getirecektir. </a:t>
            </a:r>
          </a:p>
          <a:p>
            <a:pPr algn="just"/>
            <a:r>
              <a:rPr lang="tr-TR" sz="2400" dirty="0" smtClean="0"/>
              <a:t>Kursiyer</a:t>
            </a:r>
            <a:r>
              <a:rPr lang="tr-TR" sz="2400" dirty="0"/>
              <a:t>, e-sınav uygulama ekranında yazılı olan T.C. kimlik numarası, adı, soyadı bilgilerinin kendisine ait olduğunu kontrol eder. Kursiyer için özel düzenlenmiş ekran bulunmuyorsa kursiyer salon başkanını uyarır ve sınava başlamaz. </a:t>
            </a:r>
          </a:p>
          <a:p>
            <a:pPr algn="just"/>
            <a:r>
              <a:rPr lang="tr-TR" sz="2400" dirty="0" smtClean="0"/>
              <a:t>Salon </a:t>
            </a:r>
            <a:r>
              <a:rPr lang="tr-TR" sz="2400" dirty="0"/>
              <a:t>görevlileri sınav başlamadan önce kursiyerlerin kullanımına sunulan bilgisayarları kontrol edecek, herhangi bir sorun olması hâlinde yedek bilgisayarı kullanıma açacaktır. </a:t>
            </a:r>
          </a:p>
          <a:p>
            <a:pPr algn="just"/>
            <a:r>
              <a:rPr lang="tr-TR" sz="2400" dirty="0" smtClean="0"/>
              <a:t>e-Sınav </a:t>
            </a:r>
            <a:r>
              <a:rPr lang="tr-TR" sz="2400" dirty="0"/>
              <a:t>“Uygulama Kuralları” sınav başlamadan önce kursiyer tarafından okunup kabul edildikten sonra sınava başlanacaktır. </a:t>
            </a:r>
            <a:endParaRPr lang="tr-TR" sz="2200" dirty="0" smtClean="0"/>
          </a:p>
        </p:txBody>
      </p:sp>
    </p:spTree>
    <p:extLst>
      <p:ext uri="{BB962C8B-B14F-4D97-AF65-F5344CB8AC3E}">
        <p14:creationId xmlns:p14="http://schemas.microsoft.com/office/powerpoint/2010/main" xmlns="" val="3189205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200" dirty="0" smtClean="0"/>
              <a:t>Sınavın Geçersiz Sayıldığı Durumlar</a:t>
            </a:r>
            <a:endParaRPr lang="tr-TR" sz="3600" dirty="0"/>
          </a:p>
        </p:txBody>
      </p:sp>
      <p:sp>
        <p:nvSpPr>
          <p:cNvPr id="7171" name="2 İçerik Yer Tutucusu"/>
          <p:cNvSpPr>
            <a:spLocks noGrp="1"/>
          </p:cNvSpPr>
          <p:nvPr>
            <p:ph idx="1"/>
          </p:nvPr>
        </p:nvSpPr>
        <p:spPr>
          <a:xfrm>
            <a:off x="467544" y="980728"/>
            <a:ext cx="8183562" cy="5877272"/>
          </a:xfrm>
        </p:spPr>
        <p:txBody>
          <a:bodyPr>
            <a:noAutofit/>
          </a:bodyPr>
          <a:lstStyle/>
          <a:p>
            <a:pPr algn="just"/>
            <a:r>
              <a:rPr lang="tr-TR" sz="2000" dirty="0" smtClean="0"/>
              <a:t>Geçerli </a:t>
            </a:r>
            <a:r>
              <a:rPr lang="tr-TR" sz="2000" dirty="0"/>
              <a:t>kimlik belgesinin ve sınav giriş belgesinin ibraz edilmemesi, </a:t>
            </a:r>
            <a:endParaRPr lang="tr-TR" sz="2000" dirty="0" smtClean="0"/>
          </a:p>
          <a:p>
            <a:pPr algn="just"/>
            <a:r>
              <a:rPr lang="tr-TR" sz="2000" dirty="0" smtClean="0"/>
              <a:t>e-Sınav </a:t>
            </a:r>
            <a:r>
              <a:rPr lang="tr-TR" sz="2000" dirty="0"/>
              <a:t>ekranındaki fotoğraf ve bilgilerle nüfus cüzdanındaki veya sınava giriş belgesindeki bilgilerde uyuşmazlık olması, </a:t>
            </a:r>
            <a:endParaRPr lang="tr-TR" sz="2000" dirty="0" smtClean="0"/>
          </a:p>
          <a:p>
            <a:pPr algn="just"/>
            <a:r>
              <a:rPr lang="tr-TR" sz="2000" dirty="0" smtClean="0"/>
              <a:t>Herhangi </a:t>
            </a:r>
            <a:r>
              <a:rPr lang="tr-TR" sz="2000" dirty="0"/>
              <a:t>bir kursiyerden ya da dokümandan kursiyerin kopya çektiğinin salon görevlilerince tespit edilmesi, </a:t>
            </a:r>
            <a:endParaRPr lang="tr-TR" sz="2000" dirty="0" smtClean="0"/>
          </a:p>
          <a:p>
            <a:pPr algn="just"/>
            <a:r>
              <a:rPr lang="tr-TR" sz="2000" dirty="0" smtClean="0"/>
              <a:t>Kursiyerin </a:t>
            </a:r>
            <a:r>
              <a:rPr lang="tr-TR" sz="2000" dirty="0"/>
              <a:t>yerine başkasının sınava girmesi (Bu durum sınav yapılan salonda salon görevlilerince düzenlenen tutanakta belirtilecektir. Söz konusu aday gerekli işlemin yapılması için Genel Müdürlük tarafından Özel Öğretim Kurumları Genel Müdürlüğüne bildirilecektir), </a:t>
            </a:r>
            <a:endParaRPr lang="tr-TR" sz="2000" dirty="0" smtClean="0"/>
          </a:p>
          <a:p>
            <a:pPr algn="just"/>
            <a:r>
              <a:rPr lang="tr-TR" sz="2000" dirty="0" smtClean="0"/>
              <a:t>Her </a:t>
            </a:r>
            <a:r>
              <a:rPr lang="tr-TR" sz="2000" dirty="0"/>
              <a:t>türlü bilgisayar özelliği bulunan cihazlar, saat fonksiyonu dışında özellikleri bulunan saatler ile cep telefonu, telsiz ve benzeri iletişim araçları, defter, kitap, sözlük, hesap cetveli gibi araçları sınav anında kursiyerin yanında bulundurması</a:t>
            </a:r>
            <a:r>
              <a:rPr lang="tr-TR" sz="2000" dirty="0" smtClean="0"/>
              <a:t>,</a:t>
            </a:r>
          </a:p>
          <a:p>
            <a:pPr algn="just"/>
            <a:r>
              <a:rPr lang="tr-TR" sz="2000" dirty="0" smtClean="0"/>
              <a:t> e-Sınav </a:t>
            </a:r>
            <a:r>
              <a:rPr lang="tr-TR" sz="2000" dirty="0"/>
              <a:t>uygulama cihazlarına ve merkez demirbaşlarına zarar verilmesi</a:t>
            </a:r>
            <a:r>
              <a:rPr lang="tr-TR" sz="2000" dirty="0" smtClean="0"/>
              <a:t>,</a:t>
            </a:r>
          </a:p>
          <a:p>
            <a:pPr algn="just"/>
            <a:r>
              <a:rPr lang="tr-TR" sz="2000" dirty="0" smtClean="0"/>
              <a:t> Sınav </a:t>
            </a:r>
            <a:r>
              <a:rPr lang="tr-TR" sz="2000" dirty="0"/>
              <a:t>komisyon görevlilerinin veya salon görevlilerinin, hazırladığı raporlarda/tutanaklarda veya sınav uygulamasında kaydedilen kamera görüntülerinde, kursiyerin Yönergede belirtilen sınav kurallarını ihlal ettiğinin belirlenmesi. </a:t>
            </a:r>
            <a:endParaRPr lang="tr-TR" sz="2000" b="1" dirty="0" smtClean="0"/>
          </a:p>
        </p:txBody>
      </p:sp>
    </p:spTree>
    <p:extLst>
      <p:ext uri="{BB962C8B-B14F-4D97-AF65-F5344CB8AC3E}">
        <p14:creationId xmlns:p14="http://schemas.microsoft.com/office/powerpoint/2010/main" xmlns="" val="32842538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Effect transition="in" filter="fade">
                                      <p:cBhvr>
                                        <p:cTn id="42" dur="1000"/>
                                        <p:tgtEl>
                                          <p:spTgt spid="7171">
                                            <p:txEl>
                                              <p:pRg st="5" end="5"/>
                                            </p:txEl>
                                          </p:spTgt>
                                        </p:tgtEl>
                                      </p:cBhvr>
                                    </p:animEffect>
                                    <p:anim calcmode="lin" valueType="num">
                                      <p:cBhvr>
                                        <p:cTn id="4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Effect transition="in" filter="fade">
                                      <p:cBhvr>
                                        <p:cTn id="49" dur="1000"/>
                                        <p:tgtEl>
                                          <p:spTgt spid="7171">
                                            <p:txEl>
                                              <p:pRg st="6" end="6"/>
                                            </p:txEl>
                                          </p:spTgt>
                                        </p:tgtEl>
                                      </p:cBhvr>
                                    </p:animEffect>
                                    <p:anim calcmode="lin" valueType="num">
                                      <p:cBhvr>
                                        <p:cTn id="50"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200" dirty="0" smtClean="0"/>
              <a:t>Sınav Değerlendirmesi</a:t>
            </a:r>
            <a:endParaRPr lang="tr-TR" sz="3600" dirty="0"/>
          </a:p>
        </p:txBody>
      </p:sp>
      <p:sp>
        <p:nvSpPr>
          <p:cNvPr id="7171" name="2 İçerik Yer Tutucusu"/>
          <p:cNvSpPr>
            <a:spLocks noGrp="1"/>
          </p:cNvSpPr>
          <p:nvPr>
            <p:ph idx="1"/>
          </p:nvPr>
        </p:nvSpPr>
        <p:spPr>
          <a:xfrm>
            <a:off x="467544" y="980728"/>
            <a:ext cx="8183562" cy="5877272"/>
          </a:xfrm>
        </p:spPr>
        <p:txBody>
          <a:bodyPr>
            <a:noAutofit/>
          </a:bodyPr>
          <a:lstStyle/>
          <a:p>
            <a:pPr algn="just"/>
            <a:r>
              <a:rPr lang="tr-TR" sz="2000" dirty="0"/>
              <a:t>e-Sınav yazılımı </a:t>
            </a:r>
            <a:r>
              <a:rPr lang="tr-TR" sz="2000" dirty="0" smtClean="0"/>
              <a:t>kursiyere </a:t>
            </a:r>
            <a:r>
              <a:rPr lang="tr-TR" sz="2000" dirty="0"/>
              <a:t>sorulan soruları, sorulara verdiği cevapları, doğru ve yanlış cevap sayılarını veri tabanı sisteminde </a:t>
            </a:r>
            <a:r>
              <a:rPr lang="tr-TR" sz="2000" dirty="0" smtClean="0"/>
              <a:t>saklar.</a:t>
            </a:r>
          </a:p>
          <a:p>
            <a:pPr algn="just"/>
            <a:r>
              <a:rPr lang="tr-TR" sz="2000" dirty="0" smtClean="0"/>
              <a:t>Kursiyerlerin </a:t>
            </a:r>
            <a:r>
              <a:rPr lang="tr-TR" sz="2000" dirty="0"/>
              <a:t>sorulara verdikleri doğru cevap sayıları tespit edilir, yanlış cevaplar dikkate alınmaz. </a:t>
            </a:r>
            <a:endParaRPr lang="tr-TR" sz="2000" dirty="0" smtClean="0"/>
          </a:p>
          <a:p>
            <a:pPr algn="just"/>
            <a:r>
              <a:rPr lang="tr-TR" sz="2000" dirty="0" smtClean="0"/>
              <a:t>Tespit </a:t>
            </a:r>
            <a:r>
              <a:rPr lang="tr-TR" sz="2000" dirty="0"/>
              <a:t>edilen doğru cevap sayıları dikkate alınarak 100 puan üzerinden hesaplama yapılır. </a:t>
            </a:r>
            <a:endParaRPr lang="tr-TR" sz="2000" dirty="0" smtClean="0"/>
          </a:p>
          <a:p>
            <a:pPr algn="just"/>
            <a:r>
              <a:rPr lang="tr-TR" sz="2000" dirty="0" smtClean="0"/>
              <a:t>Teorik </a:t>
            </a:r>
            <a:r>
              <a:rPr lang="tr-TR" sz="2000" dirty="0"/>
              <a:t>derslerin tamamı için bir sınav yapılarak tek notla 100 tam puan üzerinden değerlendirilir. </a:t>
            </a:r>
            <a:endParaRPr lang="tr-TR" sz="2000" dirty="0" smtClean="0"/>
          </a:p>
          <a:p>
            <a:pPr algn="just"/>
            <a:r>
              <a:rPr lang="tr-TR" sz="2000" dirty="0" smtClean="0"/>
              <a:t>Sınavda </a:t>
            </a:r>
            <a:r>
              <a:rPr lang="tr-TR" sz="2000" dirty="0"/>
              <a:t>70 ve üzeri puan alan kursiyerler başarılı sayılır. </a:t>
            </a:r>
            <a:endParaRPr lang="tr-TR" sz="2000" dirty="0" smtClean="0"/>
          </a:p>
          <a:p>
            <a:pPr algn="just"/>
            <a:r>
              <a:rPr lang="tr-TR" sz="2000" dirty="0" smtClean="0"/>
              <a:t>e-Sınavda </a:t>
            </a:r>
            <a:r>
              <a:rPr lang="tr-TR" sz="2000" dirty="0"/>
              <a:t>her soru puan olarak eşit ağırlığa sahiptir. Cevap anahtarında hata olması ve bu hususun komisyon kararı ile belirlenmesi sonucunda soru/sorular iptal edilmez, doğru şık/şıklar dikkate alınmak suretiyle bu soru/sorular değerlendirmeye dâhil edilir</a:t>
            </a:r>
            <a:r>
              <a:rPr lang="tr-TR" sz="2000" dirty="0" smtClean="0"/>
              <a:t>.</a:t>
            </a:r>
          </a:p>
          <a:p>
            <a:pPr algn="just"/>
            <a:r>
              <a:rPr lang="tr-TR" sz="2000" dirty="0"/>
              <a:t>Değerlendirme sırasında hatalı soru/sorular çıkması durumunda, hatalı bulunan soru/sorular doğru kabul edilerek 100 puan üzerinden hesaplanır.</a:t>
            </a:r>
            <a:endParaRPr lang="tr-TR" sz="2000" b="1" dirty="0" smtClean="0"/>
          </a:p>
        </p:txBody>
      </p:sp>
    </p:spTree>
    <p:extLst>
      <p:ext uri="{BB962C8B-B14F-4D97-AF65-F5344CB8AC3E}">
        <p14:creationId xmlns:p14="http://schemas.microsoft.com/office/powerpoint/2010/main" xmlns="" val="8612932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200" dirty="0" smtClean="0"/>
              <a:t>Sınav Sonuçlarının Bildirilmesi</a:t>
            </a:r>
            <a:endParaRPr lang="tr-TR" sz="3600" dirty="0"/>
          </a:p>
        </p:txBody>
      </p:sp>
      <p:sp>
        <p:nvSpPr>
          <p:cNvPr id="7171" name="2 İçerik Yer Tutucusu"/>
          <p:cNvSpPr>
            <a:spLocks noGrp="1"/>
          </p:cNvSpPr>
          <p:nvPr>
            <p:ph idx="1"/>
          </p:nvPr>
        </p:nvSpPr>
        <p:spPr>
          <a:xfrm>
            <a:off x="395536" y="2348880"/>
            <a:ext cx="8183562" cy="2664296"/>
          </a:xfrm>
        </p:spPr>
        <p:txBody>
          <a:bodyPr>
            <a:noAutofit/>
          </a:bodyPr>
          <a:lstStyle/>
          <a:p>
            <a:pPr algn="just"/>
            <a:r>
              <a:rPr lang="tr-TR" sz="2400" dirty="0"/>
              <a:t>Sınavını bitiren kursiyer, sınav sonucunu salon girişinde bulunan bilgisayardan T.C. kimlik numarasını girerek öğrenebilir. </a:t>
            </a:r>
            <a:r>
              <a:rPr lang="tr-TR" sz="2400" dirty="0" smtClean="0"/>
              <a:t>(</a:t>
            </a:r>
            <a:r>
              <a:rPr lang="tr-TR" sz="2400" b="1" u="sng" dirty="0" err="1" smtClean="0">
                <a:solidFill>
                  <a:srgbClr val="FF0000"/>
                </a:solidFill>
                <a:effectLst>
                  <a:outerShdw blurRad="38100" dist="38100" dir="2700000" algn="tl">
                    <a:srgbClr val="000000">
                      <a:alpha val="43137"/>
                    </a:srgbClr>
                  </a:outerShdw>
                </a:effectLst>
              </a:rPr>
              <a:t>Kioks</a:t>
            </a:r>
            <a:r>
              <a:rPr lang="tr-TR" sz="2400" dirty="0" smtClean="0"/>
              <a:t>)</a:t>
            </a:r>
          </a:p>
          <a:p>
            <a:pPr marL="0" indent="0" algn="just">
              <a:buNone/>
            </a:pPr>
            <a:endParaRPr lang="tr-TR" sz="2400" dirty="0" smtClean="0"/>
          </a:p>
          <a:p>
            <a:pPr algn="just"/>
            <a:r>
              <a:rPr lang="tr-TR" sz="2400" dirty="0" smtClean="0"/>
              <a:t>Ayrıca </a:t>
            </a:r>
            <a:r>
              <a:rPr lang="tr-TR" sz="2400" dirty="0"/>
              <a:t>kursiyerin bağlı bulunduğu özel MTSK müdürlükleri, Özel MTSK </a:t>
            </a:r>
            <a:r>
              <a:rPr lang="tr-TR" sz="2400" dirty="0" err="1"/>
              <a:t>Modülü’nden</a:t>
            </a:r>
            <a:r>
              <a:rPr lang="tr-TR" sz="2400" dirty="0"/>
              <a:t> sınava giren kursiyerlerin sonuç listesini alarak kursiyerlere tebliğ edecektir.</a:t>
            </a:r>
            <a:endParaRPr lang="tr-TR" sz="2400" b="1" dirty="0" smtClean="0"/>
          </a:p>
        </p:txBody>
      </p:sp>
    </p:spTree>
    <p:extLst>
      <p:ext uri="{BB962C8B-B14F-4D97-AF65-F5344CB8AC3E}">
        <p14:creationId xmlns:p14="http://schemas.microsoft.com/office/powerpoint/2010/main" xmlns="" val="15766609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200" dirty="0"/>
              <a:t>e-Sınav Bina Komisyonu</a:t>
            </a:r>
            <a:endParaRPr lang="tr-TR" sz="3600" dirty="0"/>
          </a:p>
        </p:txBody>
      </p:sp>
      <p:sp>
        <p:nvSpPr>
          <p:cNvPr id="7171" name="2 İçerik Yer Tutucusu"/>
          <p:cNvSpPr>
            <a:spLocks noGrp="1"/>
          </p:cNvSpPr>
          <p:nvPr>
            <p:ph idx="1"/>
          </p:nvPr>
        </p:nvSpPr>
        <p:spPr>
          <a:xfrm>
            <a:off x="539552" y="1124744"/>
            <a:ext cx="8183562" cy="4680520"/>
          </a:xfrm>
        </p:spPr>
        <p:txBody>
          <a:bodyPr>
            <a:noAutofit/>
          </a:bodyPr>
          <a:lstStyle/>
          <a:p>
            <a:pPr algn="just"/>
            <a:r>
              <a:rPr lang="tr-TR" sz="2200" dirty="0"/>
              <a:t>İl/ilçe millî eğitim müdürü veya görevlendireceği il/ilçe millî eğitim müdür yardımcısı/şube müdürü, maarif müfettişi, uzman kadrolarında görev yapan personelden bir yetkilinin </a:t>
            </a:r>
            <a:r>
              <a:rPr lang="tr-TR" sz="2200" b="1" dirty="0">
                <a:solidFill>
                  <a:srgbClr val="FF0000"/>
                </a:solidFill>
                <a:effectLst>
                  <a:outerShdw blurRad="38100" dist="38100" dir="2700000" algn="tl">
                    <a:srgbClr val="000000">
                      <a:alpha val="43137"/>
                    </a:srgbClr>
                  </a:outerShdw>
                </a:effectLst>
              </a:rPr>
              <a:t>başkan</a:t>
            </a:r>
            <a:r>
              <a:rPr lang="tr-TR" sz="2200" dirty="0"/>
              <a:t>lığında, e-Sınav uygulama sertifikasına sahip personelden </a:t>
            </a:r>
            <a:r>
              <a:rPr lang="tr-TR" sz="2200" b="1" dirty="0">
                <a:solidFill>
                  <a:srgbClr val="FF0000"/>
                </a:solidFill>
                <a:effectLst>
                  <a:outerShdw blurRad="38100" dist="38100" dir="2700000" algn="tl">
                    <a:srgbClr val="000000">
                      <a:alpha val="43137"/>
                    </a:srgbClr>
                  </a:outerShdw>
                </a:effectLst>
              </a:rPr>
              <a:t>bir sınav uygulama ve izleme sorumlusu</a:t>
            </a:r>
            <a:r>
              <a:rPr lang="tr-TR" sz="2200" dirty="0">
                <a:effectLst>
                  <a:outerShdw blurRad="38100" dist="38100" dir="2700000" algn="tl">
                    <a:srgbClr val="000000">
                      <a:alpha val="43137"/>
                    </a:srgbClr>
                  </a:outerShdw>
                </a:effectLst>
              </a:rPr>
              <a:t> </a:t>
            </a:r>
            <a:r>
              <a:rPr lang="tr-TR" sz="2200" dirty="0"/>
              <a:t>ile uzman, mühendis, okul/kurum müdürü, müdür başyardımcısı, müdür yardımcısı, öğretmen, programcı, çözümleyici olarak görev yapanlardan, her salon </a:t>
            </a:r>
            <a:r>
              <a:rPr lang="tr-TR" sz="2200" b="1" dirty="0">
                <a:solidFill>
                  <a:srgbClr val="FF0000"/>
                </a:solidFill>
                <a:effectLst>
                  <a:outerShdw blurRad="38100" dist="38100" dir="2700000" algn="tl">
                    <a:srgbClr val="000000">
                      <a:alpha val="43137"/>
                    </a:srgbClr>
                  </a:outerShdw>
                </a:effectLst>
              </a:rPr>
              <a:t>için bir salon başkanı ve bir gözetmen </a:t>
            </a:r>
            <a:r>
              <a:rPr lang="tr-TR" sz="2200" dirty="0"/>
              <a:t>olmak üzere </a:t>
            </a:r>
            <a:r>
              <a:rPr lang="tr-TR" sz="2200" b="1" dirty="0">
                <a:solidFill>
                  <a:srgbClr val="FF0000"/>
                </a:solidFill>
                <a:effectLst>
                  <a:outerShdw blurRad="38100" dist="38100" dir="2700000" algn="tl">
                    <a:srgbClr val="000000">
                      <a:alpha val="43137"/>
                    </a:srgbClr>
                  </a:outerShdw>
                </a:effectLst>
              </a:rPr>
              <a:t>dört üyeden</a:t>
            </a:r>
            <a:r>
              <a:rPr lang="tr-TR" sz="2200" dirty="0"/>
              <a:t>, il/ilçe millî eğitim müdürünün teklifi ve valilik/kaymakamlık oluru ile </a:t>
            </a:r>
            <a:r>
              <a:rPr lang="tr-TR" sz="2200" dirty="0" smtClean="0"/>
              <a:t>oluşturulur</a:t>
            </a:r>
          </a:p>
          <a:p>
            <a:pPr algn="just"/>
            <a:r>
              <a:rPr lang="tr-TR" sz="2200" dirty="0"/>
              <a:t>e-Sınav bina komisyonu başkanı her bir sınav günü için; </a:t>
            </a:r>
            <a:r>
              <a:rPr lang="tr-TR" sz="2200" b="1" dirty="0">
                <a:solidFill>
                  <a:srgbClr val="0070C0"/>
                </a:solidFill>
                <a:effectLst>
                  <a:outerShdw blurRad="38100" dist="38100" dir="2700000" algn="tl">
                    <a:srgbClr val="000000">
                      <a:alpha val="43137"/>
                    </a:srgbClr>
                  </a:outerShdw>
                </a:effectLst>
              </a:rPr>
              <a:t>sınav uygulama ve izleme sorumlusu ile salon başkanı ve gözetmenler her sınav oturumu için belirlenir.</a:t>
            </a:r>
            <a:r>
              <a:rPr lang="tr-TR" sz="2200" dirty="0"/>
              <a:t> Ayrıca hafta içi mesai saatleri dışında ve hafta sonu yapılan e-Sınavlarda her sınav günü için </a:t>
            </a:r>
            <a:r>
              <a:rPr lang="tr-TR" sz="2200" b="1" dirty="0">
                <a:solidFill>
                  <a:srgbClr val="FF0000"/>
                </a:solidFill>
                <a:effectLst>
                  <a:outerShdw blurRad="38100" dist="38100" dir="2700000" algn="tl">
                    <a:srgbClr val="000000">
                      <a:alpha val="43137"/>
                    </a:srgbClr>
                  </a:outerShdw>
                </a:effectLst>
              </a:rPr>
              <a:t>dört oturuma kadar bir</a:t>
            </a:r>
            <a:r>
              <a:rPr lang="tr-TR" sz="2200" dirty="0"/>
              <a:t>, dört oturumdan fazlası için </a:t>
            </a:r>
            <a:r>
              <a:rPr lang="tr-TR" sz="2200" b="1" dirty="0">
                <a:solidFill>
                  <a:srgbClr val="FF0000"/>
                </a:solidFill>
                <a:effectLst>
                  <a:outerShdw blurRad="38100" dist="38100" dir="2700000" algn="tl">
                    <a:srgbClr val="000000">
                      <a:alpha val="43137"/>
                    </a:srgbClr>
                  </a:outerShdw>
                </a:effectLst>
              </a:rPr>
              <a:t>ilave bir hizmetli</a:t>
            </a:r>
            <a:r>
              <a:rPr lang="tr-TR" sz="2200" dirty="0"/>
              <a:t> destek görevlisi olarak aynı usulle görevlendirilir.</a:t>
            </a:r>
            <a:endParaRPr lang="tr-TR" sz="2200" b="1" dirty="0" smtClean="0"/>
          </a:p>
        </p:txBody>
      </p:sp>
    </p:spTree>
    <p:extLst>
      <p:ext uri="{BB962C8B-B14F-4D97-AF65-F5344CB8AC3E}">
        <p14:creationId xmlns:p14="http://schemas.microsoft.com/office/powerpoint/2010/main" xmlns="" val="21004832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Kimler Başvurabilir</a:t>
            </a:r>
            <a:endParaRPr lang="tr-TR" dirty="0"/>
          </a:p>
        </p:txBody>
      </p:sp>
      <p:sp>
        <p:nvSpPr>
          <p:cNvPr id="7171" name="2 İçerik Yer Tutucusu"/>
          <p:cNvSpPr>
            <a:spLocks noGrp="1"/>
          </p:cNvSpPr>
          <p:nvPr>
            <p:ph idx="1"/>
          </p:nvPr>
        </p:nvSpPr>
        <p:spPr>
          <a:xfrm>
            <a:off x="503238" y="1250677"/>
            <a:ext cx="8183562" cy="3546475"/>
          </a:xfrm>
        </p:spPr>
        <p:txBody>
          <a:bodyPr>
            <a:normAutofit lnSpcReduction="10000"/>
          </a:bodyPr>
          <a:lstStyle/>
          <a:p>
            <a:pPr algn="just"/>
            <a:r>
              <a:rPr lang="tr-TR" sz="2400" dirty="0"/>
              <a:t>MTSK müdürlüğüne kayıt yaptırarak sorumlu olduğu derslerin eğitimlerini tamamlayan tüm kursiyerler ile hâlen teorik sınavda sorumluluğu devam eden kursiyerler e-sınav başvurusu yapabilir. </a:t>
            </a:r>
            <a:endParaRPr lang="tr-TR" sz="2400" dirty="0" smtClean="0"/>
          </a:p>
          <a:p>
            <a:pPr marL="0" indent="0" algn="just">
              <a:buNone/>
            </a:pPr>
            <a:endParaRPr lang="tr-TR" sz="2400" dirty="0" smtClean="0"/>
          </a:p>
          <a:p>
            <a:pPr algn="just"/>
            <a:r>
              <a:rPr lang="tr-TR" sz="2400" dirty="0" smtClean="0"/>
              <a:t>MTSK </a:t>
            </a:r>
            <a:r>
              <a:rPr lang="tr-TR" sz="2400" dirty="0"/>
              <a:t>e-sınav uygulamasına başvuru yapan kursiyerler teorik sınava geçiş yapamazlar. Tekrar teorik sınava geçiş yapabilmeleri için e-sınavdaki haklarını (4 hak) doldurmaları ya da kurstan kayıtlarını sildirmeleri gereklidir. </a:t>
            </a:r>
            <a:r>
              <a:rPr lang="tr-TR" altLang="tr-TR" dirty="0" smtClean="0"/>
              <a:t>	</a:t>
            </a:r>
          </a:p>
          <a:p>
            <a:pPr algn="just" eaLnBrk="1" hangingPunct="1"/>
            <a:endParaRPr lang="tr-TR" altLang="tr-TR" sz="2400" dirty="0" smtClean="0"/>
          </a:p>
          <a:p>
            <a:pPr algn="just" eaLnBrk="1" hangingPunct="1"/>
            <a:endParaRPr lang="tr-TR" altLang="tr-TR" sz="2400" dirty="0" smtClean="0"/>
          </a:p>
        </p:txBody>
      </p:sp>
    </p:spTree>
    <p:extLst>
      <p:ext uri="{BB962C8B-B14F-4D97-AF65-F5344CB8AC3E}">
        <p14:creationId xmlns:p14="http://schemas.microsoft.com/office/powerpoint/2010/main" xmlns="" val="271956276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200" dirty="0"/>
              <a:t>e-Sınav Bina Komisyonu</a:t>
            </a:r>
            <a:endParaRPr lang="tr-TR" sz="3600" dirty="0"/>
          </a:p>
        </p:txBody>
      </p:sp>
      <p:sp>
        <p:nvSpPr>
          <p:cNvPr id="7171" name="2 İçerik Yer Tutucusu"/>
          <p:cNvSpPr>
            <a:spLocks noGrp="1"/>
          </p:cNvSpPr>
          <p:nvPr>
            <p:ph idx="1"/>
          </p:nvPr>
        </p:nvSpPr>
        <p:spPr>
          <a:xfrm>
            <a:off x="395536" y="1124744"/>
            <a:ext cx="8183562" cy="4680520"/>
          </a:xfrm>
        </p:spPr>
        <p:txBody>
          <a:bodyPr>
            <a:noAutofit/>
          </a:bodyPr>
          <a:lstStyle/>
          <a:p>
            <a:pPr algn="just"/>
            <a:r>
              <a:rPr lang="tr-TR" sz="2200" b="1" i="1" u="sng" dirty="0">
                <a:solidFill>
                  <a:srgbClr val="FF0000"/>
                </a:solidFill>
                <a:effectLst>
                  <a:outerShdw blurRad="38100" dist="38100" dir="2700000" algn="tl">
                    <a:srgbClr val="000000">
                      <a:alpha val="43137"/>
                    </a:srgbClr>
                  </a:outerShdw>
                </a:effectLst>
              </a:rPr>
              <a:t>e-Sınav salon başkanı ve gözetmeni, </a:t>
            </a:r>
            <a:r>
              <a:rPr lang="tr-TR" sz="2200" dirty="0"/>
              <a:t>sınav öncesi e-Sınav salonunun hazır hâle getirilmesi, adayların oturma düzenlerine uygun olarak salonlara alınması, kimlik kontrollerinin  yapılması, sınavın güvenli bir şekilde uygulanması, salon aday yoklama listesinin adaylara sınav bitiminde imzalatılması ve benzeri işleri yapar</a:t>
            </a:r>
            <a:r>
              <a:rPr lang="tr-TR" sz="2200" dirty="0" smtClean="0"/>
              <a:t>.</a:t>
            </a:r>
          </a:p>
          <a:p>
            <a:pPr marL="0" indent="0" algn="just">
              <a:buNone/>
            </a:pPr>
            <a:endParaRPr lang="tr-TR" sz="2200" dirty="0" smtClean="0"/>
          </a:p>
          <a:p>
            <a:pPr algn="just"/>
            <a:r>
              <a:rPr lang="tr-TR" sz="2200" b="1" u="sng" dirty="0">
                <a:solidFill>
                  <a:srgbClr val="FF0000"/>
                </a:solidFill>
                <a:effectLst>
                  <a:outerShdw blurRad="38100" dist="38100" dir="2700000" algn="tl">
                    <a:srgbClr val="000000">
                      <a:alpha val="43137"/>
                    </a:srgbClr>
                  </a:outerShdw>
                </a:effectLst>
              </a:rPr>
              <a:t>e-Sınav uygulama ve izleme sorumlusu,</a:t>
            </a:r>
            <a:r>
              <a:rPr lang="tr-TR" sz="2200" dirty="0"/>
              <a:t> sınav öncesi e-Sınav salonunda bulunan tüm elektronik donanımın kontrollerini yaparak e-Sınav uygulamasına hazır hâle getirir, sınav salonunda teknik bir sorunla karşılaşıldığında gerekli tedbirleri alır. e-Sınava girecek aday listesi ile e-Sınav sorularını sistem üzerinden çeker, adaylara e-Sınav uygulaması hakkında gerekli açıklamaları yapar ve e-Sınav sonunda adayların sorulara verdikleri cevapları gösteren formları adaylara imzalatır.</a:t>
            </a:r>
            <a:endParaRPr lang="tr-TR" sz="2200" b="1" dirty="0" smtClean="0"/>
          </a:p>
        </p:txBody>
      </p:sp>
    </p:spTree>
    <p:extLst>
      <p:ext uri="{BB962C8B-B14F-4D97-AF65-F5344CB8AC3E}">
        <p14:creationId xmlns:p14="http://schemas.microsoft.com/office/powerpoint/2010/main" xmlns="" val="22377436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a:t>e-sınav</a:t>
            </a:r>
          </a:p>
        </p:txBody>
      </p:sp>
      <p:pic>
        <p:nvPicPr>
          <p:cNvPr id="27651"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3528" y="1052736"/>
            <a:ext cx="8229600" cy="365188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e-sınav</a:t>
            </a:r>
            <a:endParaRPr lang="tr-TR" dirty="0"/>
          </a:p>
        </p:txBody>
      </p:sp>
      <p:sp>
        <p:nvSpPr>
          <p:cNvPr id="3" name="İçerik Yer Tutucusu 2"/>
          <p:cNvSpPr>
            <a:spLocks noGrp="1"/>
          </p:cNvSpPr>
          <p:nvPr>
            <p:ph idx="1"/>
          </p:nvPr>
        </p:nvSpPr>
        <p:spPr/>
        <p:txBody>
          <a:bodyPr>
            <a:normAutofit/>
          </a:bodyPr>
          <a:lstStyle/>
          <a:p>
            <a:pPr marL="0" indent="0">
              <a:buNone/>
            </a:pPr>
            <a:r>
              <a:rPr lang="tr-TR" sz="2800" dirty="0" smtClean="0"/>
              <a:t>03.05.2011 tarihinden bu yana 1 salonda 20 dokunmatik bilgisayar ile sınavlarımızı gerçekleştirilmiştir.</a:t>
            </a:r>
          </a:p>
          <a:p>
            <a:pPr marL="0" indent="0">
              <a:buNone/>
            </a:pPr>
            <a:endParaRPr lang="tr-TR" sz="2800" dirty="0" smtClean="0"/>
          </a:p>
          <a:p>
            <a:pPr marL="0" indent="0">
              <a:buNone/>
            </a:pPr>
            <a:r>
              <a:rPr lang="tr-TR" sz="2800" dirty="0" smtClean="0"/>
              <a:t>Yapılan toplam oturum sayısı	: </a:t>
            </a:r>
            <a:r>
              <a:rPr lang="tr-TR" sz="2800" dirty="0"/>
              <a:t>5134</a:t>
            </a:r>
            <a:endParaRPr lang="tr-TR" sz="2800" dirty="0" smtClean="0"/>
          </a:p>
          <a:p>
            <a:pPr marL="0" indent="0">
              <a:buNone/>
            </a:pPr>
            <a:r>
              <a:rPr lang="tr-TR" sz="2800" dirty="0" smtClean="0"/>
              <a:t>Sınava giren toplam aday sayısı	: </a:t>
            </a:r>
            <a:r>
              <a:rPr lang="tr-TR" sz="2800" dirty="0"/>
              <a:t>101851</a:t>
            </a:r>
            <a:endParaRPr lang="tr-TR" sz="2800" dirty="0" smtClean="0"/>
          </a:p>
          <a:p>
            <a:pPr marL="0" indent="0">
              <a:buNone/>
            </a:pPr>
            <a:endParaRPr lang="tr-TR" sz="2800" dirty="0" smtClean="0"/>
          </a:p>
          <a:p>
            <a:pPr marL="0" indent="0">
              <a:buNone/>
            </a:pPr>
            <a:endParaRPr lang="tr-TR" sz="2800" dirty="0"/>
          </a:p>
        </p:txBody>
      </p:sp>
    </p:spTree>
    <p:extLst>
      <p:ext uri="{BB962C8B-B14F-4D97-AF65-F5344CB8AC3E}">
        <p14:creationId xmlns:p14="http://schemas.microsoft.com/office/powerpoint/2010/main" xmlns="" val="1660624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e-sınav</a:t>
            </a:r>
          </a:p>
        </p:txBody>
      </p:sp>
      <p:sp>
        <p:nvSpPr>
          <p:cNvPr id="3" name="İçerik Yer Tutucusu 2"/>
          <p:cNvSpPr>
            <a:spLocks noGrp="1"/>
          </p:cNvSpPr>
          <p:nvPr>
            <p:ph idx="1"/>
          </p:nvPr>
        </p:nvSpPr>
        <p:spPr/>
        <p:txBody>
          <a:bodyPr>
            <a:normAutofit/>
          </a:bodyPr>
          <a:lstStyle/>
          <a:p>
            <a:pPr marL="0" indent="0">
              <a:buNone/>
            </a:pPr>
            <a:r>
              <a:rPr lang="tr-TR" sz="2800" dirty="0" smtClean="0"/>
              <a:t>Daha </a:t>
            </a:r>
            <a:r>
              <a:rPr lang="tr-TR" sz="2800" dirty="0"/>
              <a:t>önce </a:t>
            </a:r>
            <a:r>
              <a:rPr lang="tr-TR" sz="2800" dirty="0" smtClean="0"/>
              <a:t>hiç bilgisayar kullanmamış çeşitli </a:t>
            </a:r>
            <a:r>
              <a:rPr lang="tr-TR" sz="2800" dirty="0"/>
              <a:t>yaşlarda vatandaşımız herhangi bir sorun yaşamadan sınavlarını tamamlamışlardır</a:t>
            </a:r>
            <a:r>
              <a:rPr lang="tr-TR" sz="2800" dirty="0" smtClean="0"/>
              <a:t>.</a:t>
            </a:r>
            <a:r>
              <a:rPr lang="tr-TR" sz="2800" dirty="0"/>
              <a:t> </a:t>
            </a:r>
            <a:endParaRPr lang="tr-TR" sz="2800" dirty="0" smtClean="0"/>
          </a:p>
          <a:p>
            <a:pPr marL="0" indent="0">
              <a:buNone/>
            </a:pPr>
            <a:endParaRPr lang="tr-TR" sz="2800" dirty="0" smtClean="0"/>
          </a:p>
          <a:p>
            <a:pPr marL="0" indent="0">
              <a:buNone/>
            </a:pPr>
            <a:r>
              <a:rPr lang="tr-TR" sz="2800" dirty="0" smtClean="0"/>
              <a:t>Adayların </a:t>
            </a:r>
            <a:r>
              <a:rPr lang="tr-TR" sz="2800" dirty="0"/>
              <a:t>yaş baremleri;</a:t>
            </a:r>
          </a:p>
          <a:p>
            <a:pPr marL="0" indent="0">
              <a:buNone/>
            </a:pPr>
            <a:r>
              <a:rPr lang="tr-TR" sz="2800" dirty="0"/>
              <a:t>18-39 yaş arası </a:t>
            </a:r>
            <a:r>
              <a:rPr lang="tr-TR" sz="2800" dirty="0" smtClean="0"/>
              <a:t>91.000 </a:t>
            </a:r>
            <a:r>
              <a:rPr lang="tr-TR" sz="2800" dirty="0"/>
              <a:t>aday,</a:t>
            </a:r>
          </a:p>
          <a:p>
            <a:pPr marL="0" indent="0">
              <a:buNone/>
            </a:pPr>
            <a:r>
              <a:rPr lang="tr-TR" sz="2800" dirty="0" smtClean="0"/>
              <a:t>40-55 </a:t>
            </a:r>
            <a:r>
              <a:rPr lang="tr-TR" sz="2800" dirty="0"/>
              <a:t>yaş arası </a:t>
            </a:r>
            <a:r>
              <a:rPr lang="tr-TR" sz="2800" dirty="0" smtClean="0"/>
              <a:t>3.769 </a:t>
            </a:r>
            <a:r>
              <a:rPr lang="tr-TR" sz="2800" dirty="0"/>
              <a:t>aday,</a:t>
            </a:r>
          </a:p>
          <a:p>
            <a:pPr marL="0" indent="0">
              <a:buNone/>
            </a:pPr>
            <a:r>
              <a:rPr lang="tr-TR" sz="2800" dirty="0" smtClean="0"/>
              <a:t>56-80  </a:t>
            </a:r>
            <a:r>
              <a:rPr lang="tr-TR" sz="2800" dirty="0"/>
              <a:t>yaş arası </a:t>
            </a:r>
            <a:r>
              <a:rPr lang="tr-TR" sz="2800" dirty="0" smtClean="0"/>
              <a:t>300 </a:t>
            </a:r>
            <a:r>
              <a:rPr lang="tr-TR" sz="2800" dirty="0"/>
              <a:t>aday sınava girmiştir.</a:t>
            </a:r>
          </a:p>
          <a:p>
            <a:pPr marL="0" indent="0">
              <a:buNone/>
            </a:pPr>
            <a:endParaRPr lang="tr-TR" sz="2800" dirty="0"/>
          </a:p>
          <a:p>
            <a:endParaRPr lang="tr-TR" sz="2800" dirty="0"/>
          </a:p>
        </p:txBody>
      </p:sp>
    </p:spTree>
    <p:extLst>
      <p:ext uri="{BB962C8B-B14F-4D97-AF65-F5344CB8AC3E}">
        <p14:creationId xmlns:p14="http://schemas.microsoft.com/office/powerpoint/2010/main" xmlns="" val="1759097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05265" y="0"/>
            <a:ext cx="7731232" cy="908720"/>
          </a:xfrm>
        </p:spPr>
        <p:txBody>
          <a:bodyPr>
            <a:noAutofit/>
          </a:bodyPr>
          <a:lstStyle/>
          <a:p>
            <a:r>
              <a:rPr lang="tr-TR" sz="3600" dirty="0"/>
              <a:t>Uygulama </a:t>
            </a:r>
            <a:r>
              <a:rPr lang="tr-TR" sz="3600" dirty="0" smtClean="0"/>
              <a:t>Sınavı </a:t>
            </a:r>
            <a:r>
              <a:rPr lang="tr-TR" sz="3600" dirty="0"/>
              <a:t>ve </a:t>
            </a:r>
            <a:r>
              <a:rPr lang="tr-TR" sz="3600" dirty="0" smtClean="0"/>
              <a:t>Aday Sayısı </a:t>
            </a:r>
            <a:r>
              <a:rPr lang="tr-TR" sz="3600" dirty="0"/>
              <a:t>H</a:t>
            </a:r>
            <a:r>
              <a:rPr lang="tr-TR" sz="3600" dirty="0" smtClean="0"/>
              <a:t>edeflerimiz</a:t>
            </a:r>
            <a:endParaRPr lang="tr-TR" sz="3600" dirty="0"/>
          </a:p>
        </p:txBody>
      </p:sp>
      <p:grpSp>
        <p:nvGrpSpPr>
          <p:cNvPr id="5" name="Group 4"/>
          <p:cNvGrpSpPr>
            <a:grpSpLocks/>
          </p:cNvGrpSpPr>
          <p:nvPr/>
        </p:nvGrpSpPr>
        <p:grpSpPr bwMode="auto">
          <a:xfrm>
            <a:off x="107504" y="1844824"/>
            <a:ext cx="2163763" cy="3500438"/>
            <a:chOff x="720" y="1058"/>
            <a:chExt cx="1363" cy="2205"/>
          </a:xfrm>
        </p:grpSpPr>
        <p:sp>
          <p:nvSpPr>
            <p:cNvPr id="6" name="AutoShape 3"/>
            <p:cNvSpPr>
              <a:spLocks noChangeArrowheads="1"/>
            </p:cNvSpPr>
            <p:nvPr/>
          </p:nvSpPr>
          <p:spPr bwMode="gray">
            <a:xfrm>
              <a:off x="720" y="1252"/>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tr-TR" kern="1200"/>
            </a:p>
          </p:txBody>
        </p:sp>
        <p:sp>
          <p:nvSpPr>
            <p:cNvPr id="7" name="AutoShape 4"/>
            <p:cNvSpPr>
              <a:spLocks noChangeArrowheads="1"/>
            </p:cNvSpPr>
            <p:nvPr/>
          </p:nvSpPr>
          <p:spPr bwMode="gray">
            <a:xfrm>
              <a:off x="741" y="1257"/>
              <a:ext cx="1322" cy="1766"/>
            </a:xfrm>
            <a:prstGeom prst="roundRect">
              <a:avLst>
                <a:gd name="adj" fmla="val 16667"/>
              </a:avLst>
            </a:prstGeom>
            <a:solidFill>
              <a:srgbClr val="3CA1E6"/>
            </a:solidFill>
            <a:ln w="9525">
              <a:noFill/>
              <a:round/>
              <a:headEnd/>
              <a:tailEnd/>
            </a:ln>
            <a:effectLst/>
          </p:spPr>
          <p:txBody>
            <a:bodyPr wrap="none" anchor="ctr"/>
            <a:lstStyle/>
            <a:p>
              <a:endParaRPr lang="tr-TR" kern="1200"/>
            </a:p>
          </p:txBody>
        </p:sp>
        <p:sp>
          <p:nvSpPr>
            <p:cNvPr id="9" name="AutoShape 5"/>
            <p:cNvSpPr>
              <a:spLocks noChangeArrowheads="1"/>
            </p:cNvSpPr>
            <p:nvPr/>
          </p:nvSpPr>
          <p:spPr bwMode="gray">
            <a:xfrm>
              <a:off x="752" y="2557"/>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tr-TR" kern="1200"/>
            </a:p>
          </p:txBody>
        </p:sp>
        <p:sp>
          <p:nvSpPr>
            <p:cNvPr id="10" name="AutoShape 6"/>
            <p:cNvSpPr>
              <a:spLocks noChangeArrowheads="1"/>
            </p:cNvSpPr>
            <p:nvPr/>
          </p:nvSpPr>
          <p:spPr bwMode="gray">
            <a:xfrm>
              <a:off x="752" y="1271"/>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tr-TR" kern="1200"/>
            </a:p>
          </p:txBody>
        </p:sp>
        <p:grpSp>
          <p:nvGrpSpPr>
            <p:cNvPr id="11" name="Group 10"/>
            <p:cNvGrpSpPr>
              <a:grpSpLocks/>
            </p:cNvGrpSpPr>
            <p:nvPr/>
          </p:nvGrpSpPr>
          <p:grpSpPr bwMode="auto">
            <a:xfrm>
              <a:off x="1189" y="1058"/>
              <a:ext cx="405" cy="405"/>
              <a:chOff x="1289" y="582"/>
              <a:chExt cx="668" cy="668"/>
            </a:xfrm>
          </p:grpSpPr>
          <p:sp>
            <p:nvSpPr>
              <p:cNvPr id="14" name="Oval 13"/>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tr-TR" kern="1200"/>
              </a:p>
            </p:txBody>
          </p:sp>
          <p:sp>
            <p:nvSpPr>
              <p:cNvPr id="15" name="Oval 1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tr-TR" kern="1200"/>
              </a:p>
            </p:txBody>
          </p:sp>
          <p:sp>
            <p:nvSpPr>
              <p:cNvPr id="16"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tr-TR" kern="1200"/>
              </a:p>
            </p:txBody>
          </p:sp>
          <p:sp>
            <p:nvSpPr>
              <p:cNvPr id="17" name="Oval 1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tr-TR" kern="1200"/>
              </a:p>
            </p:txBody>
          </p:sp>
          <p:sp>
            <p:nvSpPr>
              <p:cNvPr id="18" name="Oval 1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tr-TR" kern="1200"/>
              </a:p>
            </p:txBody>
          </p:sp>
        </p:grpSp>
        <p:sp>
          <p:nvSpPr>
            <p:cNvPr id="12" name="Text Box 15"/>
            <p:cNvSpPr txBox="1">
              <a:spLocks noChangeArrowheads="1"/>
            </p:cNvSpPr>
            <p:nvPr/>
          </p:nvSpPr>
          <p:spPr bwMode="gray">
            <a:xfrm>
              <a:off x="1276" y="1116"/>
              <a:ext cx="223" cy="288"/>
            </a:xfrm>
            <a:prstGeom prst="rect">
              <a:avLst/>
            </a:prstGeom>
            <a:noFill/>
            <a:ln w="9525" algn="ctr">
              <a:noFill/>
              <a:miter lim="800000"/>
              <a:headEnd/>
              <a:tailEnd/>
            </a:ln>
            <a:effectLst/>
          </p:spPr>
          <p:txBody>
            <a:bodyPr wrap="none">
              <a:spAutoFit/>
            </a:bodyPr>
            <a:lstStyle/>
            <a:p>
              <a:pPr algn="ctr"/>
              <a:r>
                <a:rPr lang="en-US" sz="2400" b="0" kern="1200">
                  <a:solidFill>
                    <a:srgbClr val="000000"/>
                  </a:solidFill>
                </a:rPr>
                <a:t>1</a:t>
              </a:r>
              <a:endParaRPr lang="en-US" b="0" kern="1200"/>
            </a:p>
          </p:txBody>
        </p:sp>
        <p:sp>
          <p:nvSpPr>
            <p:cNvPr id="13" name="Text Box 16"/>
            <p:cNvSpPr txBox="1">
              <a:spLocks noChangeArrowheads="1"/>
            </p:cNvSpPr>
            <p:nvPr/>
          </p:nvSpPr>
          <p:spPr bwMode="gray">
            <a:xfrm>
              <a:off x="768" y="1538"/>
              <a:ext cx="1296" cy="1725"/>
            </a:xfrm>
            <a:prstGeom prst="rect">
              <a:avLst/>
            </a:prstGeom>
            <a:noFill/>
            <a:ln w="9525" algn="ctr">
              <a:noFill/>
              <a:miter lim="800000"/>
              <a:headEnd/>
              <a:tailEnd/>
            </a:ln>
            <a:effectLst/>
          </p:spPr>
          <p:txBody>
            <a:bodyPr>
              <a:spAutoFit/>
            </a:bodyPr>
            <a:lstStyle/>
            <a:p>
              <a:r>
                <a:rPr lang="tr-TR" sz="1400" b="1" kern="1200" dirty="0">
                  <a:solidFill>
                    <a:srgbClr val="FF6600"/>
                  </a:solidFill>
                  <a:latin typeface="Verdana" pitchFamily="34" charset="0"/>
                </a:rPr>
                <a:t>Kısa</a:t>
              </a:r>
              <a:r>
                <a:rPr lang="tr-TR" sz="1400" kern="1200" dirty="0">
                  <a:solidFill>
                    <a:srgbClr val="000000"/>
                  </a:solidFill>
                  <a:latin typeface="Verdana" pitchFamily="34" charset="0"/>
                </a:rPr>
                <a:t>  vade  aday sayısı  hedefimiz:</a:t>
              </a:r>
            </a:p>
            <a:p>
              <a:r>
                <a:rPr lang="tr-TR" sz="1400" b="1" kern="1200" dirty="0">
                  <a:solidFill>
                    <a:srgbClr val="000000"/>
                  </a:solidFill>
                  <a:effectLst>
                    <a:outerShdw blurRad="38100" dist="38100" dir="2700000" algn="tl">
                      <a:srgbClr val="000000">
                        <a:alpha val="43137"/>
                      </a:srgbClr>
                    </a:outerShdw>
                  </a:effectLst>
                  <a:latin typeface="Verdana" pitchFamily="34" charset="0"/>
                </a:rPr>
                <a:t>1</a:t>
              </a:r>
              <a:r>
                <a:rPr lang="tr-TR" sz="1400" kern="1200" dirty="0" smtClean="0">
                  <a:solidFill>
                    <a:srgbClr val="000000"/>
                  </a:solidFill>
                  <a:latin typeface="Verdana" pitchFamily="34" charset="0"/>
                </a:rPr>
                <a:t> salon her </a:t>
              </a:r>
              <a:r>
                <a:rPr lang="tr-TR" sz="1400" kern="1200" dirty="0">
                  <a:solidFill>
                    <a:srgbClr val="000000"/>
                  </a:solidFill>
                  <a:latin typeface="Verdana" pitchFamily="34" charset="0"/>
                </a:rPr>
                <a:t>salon 20 </a:t>
              </a:r>
              <a:r>
                <a:rPr lang="tr-TR" sz="1400" kern="1200" dirty="0" smtClean="0">
                  <a:solidFill>
                    <a:srgbClr val="000000"/>
                  </a:solidFill>
                  <a:latin typeface="Verdana" pitchFamily="34" charset="0"/>
                </a:rPr>
                <a:t>aday; hafta içi 2, hafta sonu </a:t>
              </a:r>
              <a:r>
                <a:rPr lang="tr-TR" sz="1400" dirty="0">
                  <a:solidFill>
                    <a:srgbClr val="000000"/>
                  </a:solidFill>
                  <a:latin typeface="Verdana" pitchFamily="34" charset="0"/>
                </a:rPr>
                <a:t>6</a:t>
              </a:r>
              <a:r>
                <a:rPr lang="tr-TR" sz="1400" kern="1200" dirty="0" smtClean="0">
                  <a:solidFill>
                    <a:srgbClr val="000000"/>
                  </a:solidFill>
                  <a:latin typeface="Verdana" pitchFamily="34" charset="0"/>
                </a:rPr>
                <a:t>   oturum olmak  </a:t>
              </a:r>
              <a:r>
                <a:rPr lang="tr-TR" sz="1400" kern="1200" dirty="0">
                  <a:solidFill>
                    <a:srgbClr val="000000"/>
                  </a:solidFill>
                  <a:latin typeface="Verdana" pitchFamily="34" charset="0"/>
                </a:rPr>
                <a:t>üzere </a:t>
              </a:r>
              <a:r>
                <a:rPr lang="tr-TR" sz="1400" kern="1200" dirty="0" smtClean="0">
                  <a:solidFill>
                    <a:srgbClr val="000000"/>
                  </a:solidFill>
                  <a:latin typeface="Verdana" pitchFamily="34" charset="0"/>
                </a:rPr>
                <a:t>toplam HAFTADA </a:t>
              </a:r>
              <a:r>
                <a:rPr lang="tr-TR" sz="1400" b="1" dirty="0" smtClean="0">
                  <a:solidFill>
                    <a:srgbClr val="000000"/>
                  </a:solidFill>
                  <a:effectLst>
                    <a:outerShdw blurRad="38100" dist="38100" dir="2700000" algn="tl">
                      <a:srgbClr val="000000">
                        <a:alpha val="43137"/>
                      </a:srgbClr>
                    </a:outerShdw>
                  </a:effectLst>
                  <a:latin typeface="Verdana" pitchFamily="34" charset="0"/>
                </a:rPr>
                <a:t>22</a:t>
              </a:r>
              <a:r>
                <a:rPr lang="tr-TR" sz="1400" kern="1200" dirty="0" smtClean="0">
                  <a:solidFill>
                    <a:srgbClr val="000000"/>
                  </a:solidFill>
                  <a:latin typeface="Verdana" pitchFamily="34" charset="0"/>
                </a:rPr>
                <a:t> oturum;</a:t>
              </a:r>
              <a:endParaRPr lang="tr-TR" sz="1400" kern="1200" dirty="0">
                <a:solidFill>
                  <a:srgbClr val="000000"/>
                </a:solidFill>
                <a:latin typeface="Verdana" pitchFamily="34" charset="0"/>
              </a:endParaRPr>
            </a:p>
            <a:p>
              <a:endParaRPr lang="tr-TR" sz="1400" kern="1200" dirty="0">
                <a:solidFill>
                  <a:srgbClr val="000000"/>
                </a:solidFill>
                <a:latin typeface="Verdana" pitchFamily="34" charset="0"/>
              </a:endParaRPr>
            </a:p>
            <a:p>
              <a:r>
                <a:rPr lang="tr-TR" sz="1400" b="0" kern="1200" dirty="0">
                  <a:solidFill>
                    <a:srgbClr val="000000"/>
                  </a:solidFill>
                  <a:latin typeface="Verdana" pitchFamily="34" charset="0"/>
                </a:rPr>
                <a:t> </a:t>
              </a:r>
            </a:p>
            <a:p>
              <a:endParaRPr lang="en-US" b="0" kern="1200" dirty="0"/>
            </a:p>
          </p:txBody>
        </p:sp>
      </p:grpSp>
      <p:grpSp>
        <p:nvGrpSpPr>
          <p:cNvPr id="19" name="Group 18"/>
          <p:cNvGrpSpPr>
            <a:grpSpLocks/>
          </p:cNvGrpSpPr>
          <p:nvPr/>
        </p:nvGrpSpPr>
        <p:grpSpPr bwMode="auto">
          <a:xfrm>
            <a:off x="2336229" y="1844824"/>
            <a:ext cx="2163763" cy="3165475"/>
            <a:chOff x="2208" y="1058"/>
            <a:chExt cx="1363" cy="1994"/>
          </a:xfrm>
        </p:grpSpPr>
        <p:sp>
          <p:nvSpPr>
            <p:cNvPr id="20" name="AutoShape 17"/>
            <p:cNvSpPr>
              <a:spLocks noChangeArrowheads="1"/>
            </p:cNvSpPr>
            <p:nvPr/>
          </p:nvSpPr>
          <p:spPr bwMode="gray">
            <a:xfrm>
              <a:off x="2208" y="1252"/>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tr-TR" kern="1200"/>
            </a:p>
          </p:txBody>
        </p:sp>
        <p:sp>
          <p:nvSpPr>
            <p:cNvPr id="21" name="AutoShape 18"/>
            <p:cNvSpPr>
              <a:spLocks noChangeArrowheads="1"/>
            </p:cNvSpPr>
            <p:nvPr/>
          </p:nvSpPr>
          <p:spPr bwMode="gray">
            <a:xfrm>
              <a:off x="2229" y="1257"/>
              <a:ext cx="1322" cy="1766"/>
            </a:xfrm>
            <a:prstGeom prst="roundRect">
              <a:avLst>
                <a:gd name="adj" fmla="val 16667"/>
              </a:avLst>
            </a:prstGeom>
            <a:solidFill>
              <a:srgbClr val="73E77E"/>
            </a:solidFill>
            <a:ln w="9525">
              <a:noFill/>
              <a:round/>
              <a:headEnd/>
              <a:tailEnd/>
            </a:ln>
            <a:effectLst/>
          </p:spPr>
          <p:txBody>
            <a:bodyPr wrap="none" anchor="ctr"/>
            <a:lstStyle/>
            <a:p>
              <a:endParaRPr lang="tr-TR" kern="1200"/>
            </a:p>
          </p:txBody>
        </p:sp>
        <p:sp>
          <p:nvSpPr>
            <p:cNvPr id="22" name="AutoShape 20"/>
            <p:cNvSpPr>
              <a:spLocks noChangeArrowheads="1"/>
            </p:cNvSpPr>
            <p:nvPr/>
          </p:nvSpPr>
          <p:spPr bwMode="gray">
            <a:xfrm>
              <a:off x="2240" y="1271"/>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tr-TR" kern="1200"/>
            </a:p>
          </p:txBody>
        </p:sp>
        <p:sp>
          <p:nvSpPr>
            <p:cNvPr id="23" name="Oval 22"/>
            <p:cNvSpPr>
              <a:spLocks noChangeArrowheads="1"/>
            </p:cNvSpPr>
            <p:nvPr/>
          </p:nvSpPr>
          <p:spPr bwMode="gray">
            <a:xfrm>
              <a:off x="2677" y="1058"/>
              <a:ext cx="405" cy="405"/>
            </a:xfrm>
            <a:prstGeom prst="ellipse">
              <a:avLst/>
            </a:prstGeom>
            <a:solidFill>
              <a:srgbClr val="333333"/>
            </a:solidFill>
            <a:ln w="38100" algn="ctr">
              <a:noFill/>
              <a:round/>
              <a:headEnd/>
              <a:tailEnd/>
            </a:ln>
            <a:effectLst/>
          </p:spPr>
          <p:txBody>
            <a:bodyPr anchor="ctr">
              <a:spAutoFit/>
            </a:bodyPr>
            <a:lstStyle/>
            <a:p>
              <a:endParaRPr lang="tr-TR" kern="1200"/>
            </a:p>
          </p:txBody>
        </p:sp>
        <p:sp>
          <p:nvSpPr>
            <p:cNvPr id="24" name="Oval 23"/>
            <p:cNvSpPr>
              <a:spLocks noChangeArrowheads="1"/>
            </p:cNvSpPr>
            <p:nvPr/>
          </p:nvSpPr>
          <p:spPr bwMode="gray">
            <a:xfrm>
              <a:off x="2681" y="1061"/>
              <a:ext cx="392" cy="39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tr-TR" kern="1200"/>
            </a:p>
          </p:txBody>
        </p:sp>
        <p:sp>
          <p:nvSpPr>
            <p:cNvPr id="25" name="Oval 24"/>
            <p:cNvSpPr>
              <a:spLocks noChangeArrowheads="1"/>
            </p:cNvSpPr>
            <p:nvPr/>
          </p:nvSpPr>
          <p:spPr bwMode="gray">
            <a:xfrm>
              <a:off x="2686" y="1063"/>
              <a:ext cx="383" cy="383"/>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tr-TR" kern="1200"/>
            </a:p>
          </p:txBody>
        </p:sp>
        <p:sp>
          <p:nvSpPr>
            <p:cNvPr id="26" name="Oval 25"/>
            <p:cNvSpPr>
              <a:spLocks noChangeArrowheads="1"/>
            </p:cNvSpPr>
            <p:nvPr/>
          </p:nvSpPr>
          <p:spPr bwMode="gray">
            <a:xfrm>
              <a:off x="2690" y="1067"/>
              <a:ext cx="364" cy="35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tr-TR" kern="1200"/>
            </a:p>
          </p:txBody>
        </p:sp>
        <p:sp>
          <p:nvSpPr>
            <p:cNvPr id="27" name="Oval 26"/>
            <p:cNvSpPr>
              <a:spLocks noChangeArrowheads="1"/>
            </p:cNvSpPr>
            <p:nvPr/>
          </p:nvSpPr>
          <p:spPr bwMode="gray">
            <a:xfrm>
              <a:off x="2712" y="1077"/>
              <a:ext cx="323" cy="290"/>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tr-TR" kern="1200"/>
            </a:p>
          </p:txBody>
        </p:sp>
        <p:sp>
          <p:nvSpPr>
            <p:cNvPr id="28" name="Text Box 26"/>
            <p:cNvSpPr txBox="1">
              <a:spLocks noChangeArrowheads="1"/>
            </p:cNvSpPr>
            <p:nvPr/>
          </p:nvSpPr>
          <p:spPr bwMode="gray">
            <a:xfrm>
              <a:off x="2764" y="1116"/>
              <a:ext cx="223" cy="288"/>
            </a:xfrm>
            <a:prstGeom prst="rect">
              <a:avLst/>
            </a:prstGeom>
            <a:noFill/>
            <a:ln w="9525" algn="ctr">
              <a:noFill/>
              <a:miter lim="800000"/>
              <a:headEnd/>
              <a:tailEnd/>
            </a:ln>
            <a:effectLst/>
          </p:spPr>
          <p:txBody>
            <a:bodyPr wrap="none">
              <a:spAutoFit/>
            </a:bodyPr>
            <a:lstStyle/>
            <a:p>
              <a:pPr algn="ctr"/>
              <a:r>
                <a:rPr lang="en-US" sz="2400" b="0" kern="1200">
                  <a:solidFill>
                    <a:srgbClr val="000000"/>
                  </a:solidFill>
                </a:rPr>
                <a:t>2</a:t>
              </a:r>
              <a:endParaRPr lang="en-US" b="0" kern="1200"/>
            </a:p>
          </p:txBody>
        </p:sp>
        <p:sp>
          <p:nvSpPr>
            <p:cNvPr id="29" name="Text Box 27"/>
            <p:cNvSpPr txBox="1">
              <a:spLocks noChangeArrowheads="1"/>
            </p:cNvSpPr>
            <p:nvPr/>
          </p:nvSpPr>
          <p:spPr bwMode="gray">
            <a:xfrm>
              <a:off x="2256" y="1538"/>
              <a:ext cx="1296" cy="1280"/>
            </a:xfrm>
            <a:prstGeom prst="rect">
              <a:avLst/>
            </a:prstGeom>
            <a:noFill/>
            <a:ln w="9525" algn="ctr">
              <a:noFill/>
              <a:miter lim="800000"/>
              <a:headEnd/>
              <a:tailEnd/>
            </a:ln>
            <a:effectLst/>
          </p:spPr>
          <p:txBody>
            <a:bodyPr>
              <a:spAutoFit/>
            </a:bodyPr>
            <a:lstStyle/>
            <a:p>
              <a:r>
                <a:rPr lang="tr-TR" sz="1400" b="1" kern="1200" dirty="0">
                  <a:solidFill>
                    <a:srgbClr val="FF6600"/>
                  </a:solidFill>
                  <a:latin typeface="Verdana" pitchFamily="34" charset="0"/>
                </a:rPr>
                <a:t>Orta</a:t>
              </a:r>
              <a:r>
                <a:rPr lang="tr-TR" sz="1400" kern="1200" dirty="0">
                  <a:solidFill>
                    <a:srgbClr val="000000"/>
                  </a:solidFill>
                  <a:latin typeface="Verdana" pitchFamily="34" charset="0"/>
                </a:rPr>
                <a:t>  vade  aday </a:t>
              </a:r>
              <a:r>
                <a:rPr lang="tr-TR" sz="1400" kern="1200" dirty="0" smtClean="0">
                  <a:solidFill>
                    <a:srgbClr val="000000"/>
                  </a:solidFill>
                  <a:latin typeface="Verdana" pitchFamily="34" charset="0"/>
                </a:rPr>
                <a:t>hedefimiz:</a:t>
              </a:r>
              <a:endParaRPr lang="tr-TR" sz="1400" kern="1200" dirty="0">
                <a:solidFill>
                  <a:srgbClr val="000000"/>
                </a:solidFill>
                <a:latin typeface="Verdana" pitchFamily="34" charset="0"/>
              </a:endParaRPr>
            </a:p>
            <a:p>
              <a:r>
                <a:rPr lang="tr-TR" sz="1400" b="1" dirty="0" smtClean="0">
                  <a:solidFill>
                    <a:srgbClr val="000000"/>
                  </a:solidFill>
                  <a:effectLst>
                    <a:outerShdw blurRad="38100" dist="38100" dir="2700000" algn="tl">
                      <a:srgbClr val="000000">
                        <a:alpha val="43137"/>
                      </a:srgbClr>
                    </a:outerShdw>
                  </a:effectLst>
                  <a:latin typeface="Verdana" pitchFamily="34" charset="0"/>
                </a:rPr>
                <a:t>20</a:t>
              </a:r>
              <a:r>
                <a:rPr lang="tr-TR" sz="1400" kern="1200" dirty="0" smtClean="0">
                  <a:solidFill>
                    <a:srgbClr val="000000"/>
                  </a:solidFill>
                  <a:latin typeface="Verdana" pitchFamily="34" charset="0"/>
                </a:rPr>
                <a:t> </a:t>
              </a:r>
              <a:r>
                <a:rPr lang="tr-TR" sz="1400" dirty="0">
                  <a:solidFill>
                    <a:srgbClr val="000000"/>
                  </a:solidFill>
                  <a:latin typeface="Verdana" pitchFamily="34" charset="0"/>
                </a:rPr>
                <a:t>salon her salon 20 aday; hafta </a:t>
              </a:r>
              <a:r>
                <a:rPr lang="tr-TR" sz="1400" dirty="0" smtClean="0">
                  <a:solidFill>
                    <a:srgbClr val="000000"/>
                  </a:solidFill>
                  <a:latin typeface="Verdana" pitchFamily="34" charset="0"/>
                </a:rPr>
                <a:t>içi 2 , </a:t>
              </a:r>
              <a:r>
                <a:rPr lang="tr-TR" sz="1400" dirty="0">
                  <a:solidFill>
                    <a:srgbClr val="000000"/>
                  </a:solidFill>
                  <a:latin typeface="Verdana" pitchFamily="34" charset="0"/>
                </a:rPr>
                <a:t>hafta sonu </a:t>
              </a:r>
              <a:r>
                <a:rPr lang="tr-TR" sz="1400" dirty="0" smtClean="0">
                  <a:solidFill>
                    <a:srgbClr val="000000"/>
                  </a:solidFill>
                  <a:latin typeface="Verdana" pitchFamily="34" charset="0"/>
                </a:rPr>
                <a:t>6   </a:t>
              </a:r>
              <a:r>
                <a:rPr lang="tr-TR" sz="1400" dirty="0">
                  <a:solidFill>
                    <a:srgbClr val="000000"/>
                  </a:solidFill>
                  <a:latin typeface="Verdana" pitchFamily="34" charset="0"/>
                </a:rPr>
                <a:t>oturum olmak  üzere toplam HAFTADA </a:t>
              </a:r>
              <a:r>
                <a:rPr lang="tr-TR" sz="1400" b="1" dirty="0" smtClean="0">
                  <a:solidFill>
                    <a:srgbClr val="000000"/>
                  </a:solidFill>
                  <a:effectLst>
                    <a:outerShdw blurRad="38100" dist="38100" dir="2700000" algn="tl">
                      <a:srgbClr val="000000">
                        <a:alpha val="43137"/>
                      </a:srgbClr>
                    </a:outerShdw>
                  </a:effectLst>
                  <a:latin typeface="Verdana" pitchFamily="34" charset="0"/>
                </a:rPr>
                <a:t>400 </a:t>
              </a:r>
              <a:r>
                <a:rPr lang="tr-TR" sz="1400" dirty="0" smtClean="0">
                  <a:solidFill>
                    <a:srgbClr val="000000"/>
                  </a:solidFill>
                  <a:latin typeface="Verdana" pitchFamily="34" charset="0"/>
                </a:rPr>
                <a:t>oturum</a:t>
              </a:r>
              <a:r>
                <a:rPr lang="tr-TR" sz="1400" dirty="0">
                  <a:solidFill>
                    <a:srgbClr val="000000"/>
                  </a:solidFill>
                  <a:latin typeface="Verdana" pitchFamily="34" charset="0"/>
                </a:rPr>
                <a:t>;</a:t>
              </a:r>
            </a:p>
          </p:txBody>
        </p:sp>
      </p:grpSp>
      <p:grpSp>
        <p:nvGrpSpPr>
          <p:cNvPr id="30" name="Group 29"/>
          <p:cNvGrpSpPr>
            <a:grpSpLocks/>
          </p:cNvGrpSpPr>
          <p:nvPr/>
        </p:nvGrpSpPr>
        <p:grpSpPr bwMode="auto">
          <a:xfrm>
            <a:off x="6804248" y="1844824"/>
            <a:ext cx="2163763" cy="3165475"/>
            <a:chOff x="3696" y="1058"/>
            <a:chExt cx="1363" cy="1994"/>
          </a:xfrm>
        </p:grpSpPr>
        <p:sp>
          <p:nvSpPr>
            <p:cNvPr id="31" name="AutoShape 30"/>
            <p:cNvSpPr>
              <a:spLocks noChangeArrowheads="1"/>
            </p:cNvSpPr>
            <p:nvPr/>
          </p:nvSpPr>
          <p:spPr bwMode="gray">
            <a:xfrm>
              <a:off x="3696" y="1252"/>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tr-TR" kern="1200"/>
            </a:p>
          </p:txBody>
        </p:sp>
        <p:sp>
          <p:nvSpPr>
            <p:cNvPr id="32" name="AutoShape 31"/>
            <p:cNvSpPr>
              <a:spLocks noChangeArrowheads="1"/>
            </p:cNvSpPr>
            <p:nvPr/>
          </p:nvSpPr>
          <p:spPr bwMode="gray">
            <a:xfrm>
              <a:off x="3717" y="1257"/>
              <a:ext cx="1322" cy="1766"/>
            </a:xfrm>
            <a:prstGeom prst="roundRect">
              <a:avLst>
                <a:gd name="adj" fmla="val 16667"/>
              </a:avLst>
            </a:prstGeom>
            <a:solidFill>
              <a:srgbClr val="E9E065"/>
            </a:solidFill>
            <a:ln w="9525">
              <a:noFill/>
              <a:round/>
              <a:headEnd/>
              <a:tailEnd/>
            </a:ln>
            <a:effectLst/>
          </p:spPr>
          <p:txBody>
            <a:bodyPr wrap="none" anchor="ctr"/>
            <a:lstStyle/>
            <a:p>
              <a:endParaRPr lang="tr-TR" kern="1200"/>
            </a:p>
          </p:txBody>
        </p:sp>
        <p:sp>
          <p:nvSpPr>
            <p:cNvPr id="33" name="AutoShape 32"/>
            <p:cNvSpPr>
              <a:spLocks noChangeArrowheads="1"/>
            </p:cNvSpPr>
            <p:nvPr/>
          </p:nvSpPr>
          <p:spPr bwMode="gray">
            <a:xfrm>
              <a:off x="3728" y="2557"/>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endParaRPr lang="tr-TR" kern="1200"/>
            </a:p>
          </p:txBody>
        </p:sp>
        <p:sp>
          <p:nvSpPr>
            <p:cNvPr id="34" name="AutoShape 33"/>
            <p:cNvSpPr>
              <a:spLocks noChangeArrowheads="1"/>
            </p:cNvSpPr>
            <p:nvPr/>
          </p:nvSpPr>
          <p:spPr bwMode="gray">
            <a:xfrm>
              <a:off x="3728" y="1271"/>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tr-TR" kern="1200"/>
            </a:p>
          </p:txBody>
        </p:sp>
        <p:grpSp>
          <p:nvGrpSpPr>
            <p:cNvPr id="35" name="Group 34"/>
            <p:cNvGrpSpPr>
              <a:grpSpLocks/>
            </p:cNvGrpSpPr>
            <p:nvPr/>
          </p:nvGrpSpPr>
          <p:grpSpPr bwMode="auto">
            <a:xfrm>
              <a:off x="4165" y="1058"/>
              <a:ext cx="405" cy="405"/>
              <a:chOff x="1289" y="582"/>
              <a:chExt cx="668" cy="668"/>
            </a:xfrm>
          </p:grpSpPr>
          <p:sp>
            <p:nvSpPr>
              <p:cNvPr id="38" name="Oval 37"/>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tr-TR" kern="1200"/>
              </a:p>
            </p:txBody>
          </p:sp>
          <p:sp>
            <p:nvSpPr>
              <p:cNvPr id="39" name="Oval 38"/>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tr-TR" kern="1200"/>
              </a:p>
            </p:txBody>
          </p:sp>
          <p:sp>
            <p:nvSpPr>
              <p:cNvPr id="40" name="Oval 39"/>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tr-TR" kern="1200"/>
              </a:p>
            </p:txBody>
          </p:sp>
          <p:sp>
            <p:nvSpPr>
              <p:cNvPr id="41" name="Oval 40"/>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tr-TR" kern="1200"/>
              </a:p>
            </p:txBody>
          </p:sp>
          <p:sp>
            <p:nvSpPr>
              <p:cNvPr id="42" name="Oval 41"/>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tr-TR" kern="1200"/>
              </a:p>
            </p:txBody>
          </p:sp>
        </p:grpSp>
        <p:sp>
          <p:nvSpPr>
            <p:cNvPr id="36" name="Text Box 40"/>
            <p:cNvSpPr txBox="1">
              <a:spLocks noChangeArrowheads="1"/>
            </p:cNvSpPr>
            <p:nvPr/>
          </p:nvSpPr>
          <p:spPr bwMode="gray">
            <a:xfrm>
              <a:off x="4256" y="1116"/>
              <a:ext cx="214" cy="291"/>
            </a:xfrm>
            <a:prstGeom prst="rect">
              <a:avLst/>
            </a:prstGeom>
            <a:noFill/>
            <a:ln w="9525" algn="ctr">
              <a:noFill/>
              <a:miter lim="800000"/>
              <a:headEnd/>
              <a:tailEnd/>
            </a:ln>
            <a:effectLst/>
          </p:spPr>
          <p:txBody>
            <a:bodyPr wrap="none">
              <a:spAutoFit/>
            </a:bodyPr>
            <a:lstStyle/>
            <a:p>
              <a:pPr algn="ctr"/>
              <a:r>
                <a:rPr lang="tr-TR" sz="2400" b="0" kern="1200" dirty="0" smtClean="0">
                  <a:solidFill>
                    <a:srgbClr val="000000"/>
                  </a:solidFill>
                </a:rPr>
                <a:t>4</a:t>
              </a:r>
            </a:p>
          </p:txBody>
        </p:sp>
        <p:sp>
          <p:nvSpPr>
            <p:cNvPr id="37" name="Text Box 41"/>
            <p:cNvSpPr txBox="1">
              <a:spLocks noChangeArrowheads="1"/>
            </p:cNvSpPr>
            <p:nvPr/>
          </p:nvSpPr>
          <p:spPr bwMode="gray">
            <a:xfrm>
              <a:off x="3744" y="1538"/>
              <a:ext cx="1296" cy="1163"/>
            </a:xfrm>
            <a:prstGeom prst="rect">
              <a:avLst/>
            </a:prstGeom>
            <a:noFill/>
            <a:ln w="9525" algn="ctr">
              <a:noFill/>
              <a:miter lim="800000"/>
              <a:headEnd/>
              <a:tailEnd/>
            </a:ln>
            <a:effectLst/>
          </p:spPr>
          <p:txBody>
            <a:bodyPr>
              <a:spAutoFit/>
            </a:bodyPr>
            <a:lstStyle/>
            <a:p>
              <a:r>
                <a:rPr lang="tr-TR" sz="1600" b="1" kern="1200" dirty="0" smtClean="0">
                  <a:solidFill>
                    <a:srgbClr val="FF6600"/>
                  </a:solidFill>
                </a:rPr>
                <a:t>Nihai</a:t>
              </a:r>
              <a:r>
                <a:rPr lang="tr-TR" sz="1600" b="0" kern="1200" dirty="0" smtClean="0">
                  <a:solidFill>
                    <a:srgbClr val="000000"/>
                  </a:solidFill>
                </a:rPr>
                <a:t>  aday </a:t>
              </a:r>
              <a:r>
                <a:rPr lang="tr-TR" sz="1600" b="0" kern="1200" dirty="0">
                  <a:solidFill>
                    <a:srgbClr val="000000"/>
                  </a:solidFill>
                </a:rPr>
                <a:t>hedefi:</a:t>
              </a:r>
            </a:p>
            <a:p>
              <a:r>
                <a:rPr lang="tr-TR" sz="1400" b="1" kern="1200" dirty="0">
                  <a:solidFill>
                    <a:schemeClr val="tx2">
                      <a:lumMod val="75000"/>
                    </a:schemeClr>
                  </a:solidFill>
                  <a:effectLst>
                    <a:outerShdw blurRad="38100" dist="38100" dir="2700000" algn="tl">
                      <a:srgbClr val="000000">
                        <a:alpha val="43137"/>
                      </a:srgbClr>
                    </a:outerShdw>
                  </a:effectLst>
                  <a:latin typeface="Verdana" pitchFamily="34" charset="0"/>
                </a:rPr>
                <a:t>2</a:t>
              </a:r>
              <a:r>
                <a:rPr lang="tr-TR" sz="1400" b="1" kern="1200" dirty="0" smtClean="0">
                  <a:solidFill>
                    <a:schemeClr val="tx2">
                      <a:lumMod val="75000"/>
                    </a:schemeClr>
                  </a:solidFill>
                  <a:effectLst>
                    <a:outerShdw blurRad="38100" dist="38100" dir="2700000" algn="tl">
                      <a:srgbClr val="000000">
                        <a:alpha val="43137"/>
                      </a:srgbClr>
                    </a:outerShdw>
                  </a:effectLst>
                  <a:latin typeface="Verdana" pitchFamily="34" charset="0"/>
                </a:rPr>
                <a:t>50</a:t>
              </a:r>
              <a:r>
                <a:rPr lang="tr-TR" sz="1400" kern="1200" dirty="0" smtClean="0">
                  <a:solidFill>
                    <a:srgbClr val="FF6600"/>
                  </a:solidFill>
                  <a:latin typeface="Verdana" pitchFamily="34" charset="0"/>
                </a:rPr>
                <a:t>  </a:t>
              </a:r>
              <a:r>
                <a:rPr lang="tr-TR" sz="1400" dirty="0">
                  <a:solidFill>
                    <a:srgbClr val="000000"/>
                  </a:solidFill>
                  <a:latin typeface="Verdana" pitchFamily="34" charset="0"/>
                </a:rPr>
                <a:t>salon her salon 20 aday; hafta içi 3</a:t>
              </a:r>
              <a:r>
                <a:rPr lang="tr-TR" sz="1400" dirty="0" smtClean="0">
                  <a:solidFill>
                    <a:srgbClr val="000000"/>
                  </a:solidFill>
                  <a:latin typeface="Verdana" pitchFamily="34" charset="0"/>
                </a:rPr>
                <a:t>, </a:t>
              </a:r>
              <a:r>
                <a:rPr lang="tr-TR" sz="1400" dirty="0">
                  <a:solidFill>
                    <a:srgbClr val="000000"/>
                  </a:solidFill>
                  <a:latin typeface="Verdana" pitchFamily="34" charset="0"/>
                </a:rPr>
                <a:t>hafta sonu </a:t>
              </a:r>
              <a:r>
                <a:rPr lang="tr-TR" sz="1400" dirty="0" smtClean="0">
                  <a:solidFill>
                    <a:srgbClr val="000000"/>
                  </a:solidFill>
                  <a:latin typeface="Verdana" pitchFamily="34" charset="0"/>
                </a:rPr>
                <a:t> 6 oturum </a:t>
              </a:r>
              <a:r>
                <a:rPr lang="tr-TR" sz="1400" dirty="0">
                  <a:solidFill>
                    <a:srgbClr val="000000"/>
                  </a:solidFill>
                  <a:latin typeface="Verdana" pitchFamily="34" charset="0"/>
                </a:rPr>
                <a:t>olmak  üzere toplam HAFTADA </a:t>
              </a:r>
              <a:r>
                <a:rPr lang="tr-TR" sz="1400" b="1" dirty="0" smtClean="0">
                  <a:solidFill>
                    <a:srgbClr val="000000"/>
                  </a:solidFill>
                  <a:effectLst>
                    <a:outerShdw blurRad="38100" dist="38100" dir="2700000" algn="tl">
                      <a:srgbClr val="000000">
                        <a:alpha val="43137"/>
                      </a:srgbClr>
                    </a:outerShdw>
                  </a:effectLst>
                  <a:latin typeface="Verdana" pitchFamily="34" charset="0"/>
                </a:rPr>
                <a:t>6750 </a:t>
              </a:r>
              <a:r>
                <a:rPr lang="tr-TR" sz="1400" dirty="0" smtClean="0">
                  <a:solidFill>
                    <a:srgbClr val="000000"/>
                  </a:solidFill>
                  <a:latin typeface="Verdana" pitchFamily="34" charset="0"/>
                </a:rPr>
                <a:t>oturum</a:t>
              </a:r>
              <a:r>
                <a:rPr lang="tr-TR" sz="1400" dirty="0">
                  <a:solidFill>
                    <a:srgbClr val="000000"/>
                  </a:solidFill>
                  <a:latin typeface="Verdana" pitchFamily="34" charset="0"/>
                </a:rPr>
                <a:t>;</a:t>
              </a:r>
            </a:p>
          </p:txBody>
        </p:sp>
      </p:grpSp>
      <p:grpSp>
        <p:nvGrpSpPr>
          <p:cNvPr id="43" name="Group 42"/>
          <p:cNvGrpSpPr>
            <a:grpSpLocks/>
          </p:cNvGrpSpPr>
          <p:nvPr/>
        </p:nvGrpSpPr>
        <p:grpSpPr bwMode="auto">
          <a:xfrm>
            <a:off x="107504" y="5013176"/>
            <a:ext cx="2163763" cy="1031875"/>
            <a:chOff x="724" y="3052"/>
            <a:chExt cx="1363" cy="438"/>
          </a:xfrm>
        </p:grpSpPr>
        <p:sp>
          <p:nvSpPr>
            <p:cNvPr id="44" name="AutoShape 7"/>
            <p:cNvSpPr>
              <a:spLocks noChangeArrowheads="1"/>
            </p:cNvSpPr>
            <p:nvPr/>
          </p:nvSpPr>
          <p:spPr bwMode="gray">
            <a:xfrm>
              <a:off x="724" y="3052"/>
              <a:ext cx="1363" cy="438"/>
            </a:xfrm>
            <a:prstGeom prst="roundRect">
              <a:avLst>
                <a:gd name="adj" fmla="val 40389"/>
              </a:avLst>
            </a:prstGeom>
            <a:gradFill rotWithShape="1">
              <a:gsLst>
                <a:gs pos="0">
                  <a:srgbClr val="729EB4"/>
                </a:gs>
                <a:gs pos="100000">
                  <a:srgbClr val="F8FAF4"/>
                </a:gs>
              </a:gsLst>
              <a:lin ang="5400000" scaled="1"/>
            </a:gradFill>
            <a:ln w="9525">
              <a:noFill/>
              <a:round/>
              <a:headEnd/>
              <a:tailEnd/>
            </a:ln>
            <a:effectLst/>
          </p:spPr>
          <p:txBody>
            <a:bodyPr wrap="none" anchor="ctr"/>
            <a:lstStyle/>
            <a:p>
              <a:endParaRPr lang="tr-TR" kern="1200"/>
            </a:p>
          </p:txBody>
        </p:sp>
        <p:sp>
          <p:nvSpPr>
            <p:cNvPr id="45" name="AutoShape 8"/>
            <p:cNvSpPr>
              <a:spLocks noChangeArrowheads="1"/>
            </p:cNvSpPr>
            <p:nvPr/>
          </p:nvSpPr>
          <p:spPr bwMode="gray">
            <a:xfrm>
              <a:off x="752" y="3067"/>
              <a:ext cx="1304" cy="389"/>
            </a:xfrm>
            <a:prstGeom prst="roundRect">
              <a:avLst>
                <a:gd name="adj" fmla="val 50000"/>
              </a:avLst>
            </a:prstGeom>
            <a:gradFill rotWithShape="1">
              <a:gsLst>
                <a:gs pos="0">
                  <a:srgbClr val="7DAFD4"/>
                </a:gs>
                <a:gs pos="100000">
                  <a:srgbClr val="F8FAF4"/>
                </a:gs>
              </a:gsLst>
              <a:lin ang="5400000" scaled="1"/>
            </a:gradFill>
            <a:ln w="9525">
              <a:noFill/>
              <a:round/>
              <a:headEnd/>
              <a:tailEnd/>
            </a:ln>
            <a:effectLst/>
          </p:spPr>
          <p:txBody>
            <a:bodyPr wrap="none" anchor="ctr"/>
            <a:lstStyle/>
            <a:p>
              <a:pPr algn="ctr"/>
              <a:r>
                <a:rPr lang="tr-TR" sz="1500" kern="1200" dirty="0"/>
                <a:t>Bir oturum : </a:t>
              </a:r>
              <a:r>
                <a:rPr lang="tr-TR" sz="1500" kern="1200" dirty="0" smtClean="0">
                  <a:solidFill>
                    <a:srgbClr val="FF3300"/>
                  </a:solidFill>
                </a:rPr>
                <a:t>20 </a:t>
              </a:r>
              <a:r>
                <a:rPr lang="tr-TR" sz="1500" kern="1200" dirty="0" smtClean="0"/>
                <a:t>aday </a:t>
              </a:r>
              <a:endParaRPr lang="tr-TR" sz="1500" kern="1200" dirty="0"/>
            </a:p>
            <a:p>
              <a:pPr algn="ctr"/>
              <a:r>
                <a:rPr lang="tr-TR" sz="1500" kern="1200" dirty="0">
                  <a:solidFill>
                    <a:srgbClr val="000000"/>
                  </a:solidFill>
                  <a:effectLst>
                    <a:outerShdw blurRad="38100" dist="38100" dir="2700000" algn="tl">
                      <a:srgbClr val="FFFFFF"/>
                    </a:outerShdw>
                  </a:effectLst>
                </a:rPr>
                <a:t>Haftalık </a:t>
              </a:r>
              <a:r>
                <a:rPr lang="tr-TR" sz="1500" kern="1200" dirty="0" smtClean="0">
                  <a:solidFill>
                    <a:srgbClr val="000000"/>
                  </a:solidFill>
                  <a:effectLst>
                    <a:outerShdw blurRad="38100" dist="38100" dir="2700000" algn="tl">
                      <a:srgbClr val="FFFFFF"/>
                    </a:outerShdw>
                  </a:effectLst>
                </a:rPr>
                <a:t>400  </a:t>
              </a:r>
              <a:r>
                <a:rPr lang="tr-TR" sz="1500" kern="1200" dirty="0">
                  <a:solidFill>
                    <a:srgbClr val="000000"/>
                  </a:solidFill>
                  <a:effectLst>
                    <a:outerShdw blurRad="38100" dist="38100" dir="2700000" algn="tl">
                      <a:srgbClr val="FFFFFF"/>
                    </a:outerShdw>
                  </a:effectLst>
                </a:rPr>
                <a:t>aday</a:t>
              </a:r>
            </a:p>
            <a:p>
              <a:pPr algn="ctr"/>
              <a:r>
                <a:rPr lang="tr-TR" sz="1500" b="1" kern="1200" dirty="0">
                  <a:solidFill>
                    <a:srgbClr val="FF0000"/>
                  </a:solidFill>
                  <a:effectLst>
                    <a:outerShdw blurRad="38100" dist="38100" dir="2700000" algn="tl">
                      <a:srgbClr val="FFFFFF"/>
                    </a:outerShdw>
                  </a:effectLst>
                </a:rPr>
                <a:t>Aylık  </a:t>
              </a:r>
              <a:r>
                <a:rPr lang="tr-TR" sz="1500" b="1" kern="1200" dirty="0" smtClean="0">
                  <a:solidFill>
                    <a:srgbClr val="FF0000"/>
                  </a:solidFill>
                  <a:effectLst>
                    <a:outerShdw blurRad="38100" dist="38100" dir="2700000" algn="tl">
                      <a:srgbClr val="FFFFFF"/>
                    </a:outerShdw>
                  </a:effectLst>
                </a:rPr>
                <a:t>1600  aday</a:t>
              </a:r>
              <a:r>
                <a:rPr lang="tr-TR" sz="1500" b="1" kern="1200" dirty="0" smtClean="0">
                  <a:solidFill>
                    <a:srgbClr val="FF0000"/>
                  </a:solidFill>
                </a:rPr>
                <a:t> </a:t>
              </a:r>
              <a:endParaRPr lang="tr-TR" sz="1500" b="1" kern="1200" dirty="0">
                <a:solidFill>
                  <a:srgbClr val="FF0000"/>
                </a:solidFill>
              </a:endParaRPr>
            </a:p>
          </p:txBody>
        </p:sp>
      </p:grpSp>
      <p:grpSp>
        <p:nvGrpSpPr>
          <p:cNvPr id="47" name="Group 46"/>
          <p:cNvGrpSpPr>
            <a:grpSpLocks/>
          </p:cNvGrpSpPr>
          <p:nvPr/>
        </p:nvGrpSpPr>
        <p:grpSpPr bwMode="auto">
          <a:xfrm>
            <a:off x="2336229" y="5013176"/>
            <a:ext cx="2163763" cy="1152525"/>
            <a:chOff x="2210" y="3052"/>
            <a:chExt cx="1363" cy="438"/>
          </a:xfrm>
        </p:grpSpPr>
        <p:sp>
          <p:nvSpPr>
            <p:cNvPr id="48" name="AutoShape 28"/>
            <p:cNvSpPr>
              <a:spLocks noChangeArrowheads="1"/>
            </p:cNvSpPr>
            <p:nvPr/>
          </p:nvSpPr>
          <p:spPr bwMode="gray">
            <a:xfrm>
              <a:off x="2210" y="3052"/>
              <a:ext cx="1363" cy="438"/>
            </a:xfrm>
            <a:prstGeom prst="roundRect">
              <a:avLst>
                <a:gd name="adj" fmla="val 40389"/>
              </a:avLst>
            </a:prstGeom>
            <a:gradFill rotWithShape="1">
              <a:gsLst>
                <a:gs pos="0">
                  <a:srgbClr val="58A4AE"/>
                </a:gs>
                <a:gs pos="100000">
                  <a:srgbClr val="F8FAF4"/>
                </a:gs>
              </a:gsLst>
              <a:lin ang="5400000" scaled="1"/>
            </a:gradFill>
            <a:ln w="9525">
              <a:noFill/>
              <a:round/>
              <a:headEnd/>
              <a:tailEnd/>
            </a:ln>
            <a:effectLst/>
          </p:spPr>
          <p:txBody>
            <a:bodyPr wrap="none" anchor="ctr"/>
            <a:lstStyle/>
            <a:p>
              <a:endParaRPr lang="tr-TR" kern="1200"/>
            </a:p>
          </p:txBody>
        </p:sp>
        <p:sp>
          <p:nvSpPr>
            <p:cNvPr id="49" name="AutoShape 29"/>
            <p:cNvSpPr>
              <a:spLocks noChangeArrowheads="1"/>
            </p:cNvSpPr>
            <p:nvPr/>
          </p:nvSpPr>
          <p:spPr bwMode="gray">
            <a:xfrm>
              <a:off x="2238" y="3067"/>
              <a:ext cx="1304" cy="389"/>
            </a:xfrm>
            <a:prstGeom prst="roundRect">
              <a:avLst>
                <a:gd name="adj" fmla="val 50000"/>
              </a:avLst>
            </a:prstGeom>
            <a:gradFill rotWithShape="1">
              <a:gsLst>
                <a:gs pos="0">
                  <a:srgbClr val="72B2BB"/>
                </a:gs>
                <a:gs pos="100000">
                  <a:srgbClr val="F8FAF4"/>
                </a:gs>
              </a:gsLst>
              <a:lin ang="5400000" scaled="1"/>
            </a:gradFill>
            <a:ln w="9525">
              <a:noFill/>
              <a:round/>
              <a:headEnd/>
              <a:tailEnd/>
            </a:ln>
            <a:effectLst/>
          </p:spPr>
          <p:txBody>
            <a:bodyPr wrap="none" anchor="ctr"/>
            <a:lstStyle/>
            <a:p>
              <a:endParaRPr lang="tr-TR" kern="1200"/>
            </a:p>
          </p:txBody>
        </p:sp>
        <p:sp>
          <p:nvSpPr>
            <p:cNvPr id="50" name="AutoShape 45"/>
            <p:cNvSpPr>
              <a:spLocks noChangeArrowheads="1"/>
            </p:cNvSpPr>
            <p:nvPr/>
          </p:nvSpPr>
          <p:spPr bwMode="gray">
            <a:xfrm>
              <a:off x="2245" y="3067"/>
              <a:ext cx="1304" cy="389"/>
            </a:xfrm>
            <a:prstGeom prst="roundRect">
              <a:avLst>
                <a:gd name="adj" fmla="val 50000"/>
              </a:avLst>
            </a:prstGeom>
            <a:gradFill rotWithShape="1">
              <a:gsLst>
                <a:gs pos="0">
                  <a:srgbClr val="7DAFD4"/>
                </a:gs>
                <a:gs pos="100000">
                  <a:srgbClr val="F8FAF4"/>
                </a:gs>
              </a:gsLst>
              <a:lin ang="5400000" scaled="1"/>
            </a:gradFill>
            <a:ln w="9525">
              <a:noFill/>
              <a:round/>
              <a:headEnd/>
              <a:tailEnd/>
            </a:ln>
            <a:effectLst/>
          </p:spPr>
          <p:txBody>
            <a:bodyPr wrap="none" anchor="ctr"/>
            <a:lstStyle/>
            <a:p>
              <a:pPr algn="ctr"/>
              <a:r>
                <a:rPr lang="tr-TR" sz="1500" kern="1200" dirty="0"/>
                <a:t>Bir oturum : </a:t>
              </a:r>
              <a:r>
                <a:rPr lang="tr-TR" sz="1500" kern="1200" dirty="0" smtClean="0">
                  <a:solidFill>
                    <a:srgbClr val="FF3300"/>
                  </a:solidFill>
                </a:rPr>
                <a:t>400 </a:t>
              </a:r>
              <a:r>
                <a:rPr lang="tr-TR" sz="1500" kern="1200" dirty="0" smtClean="0"/>
                <a:t>aday</a:t>
              </a:r>
              <a:endParaRPr lang="tr-TR" sz="1500" kern="1200" dirty="0">
                <a:solidFill>
                  <a:srgbClr val="000000"/>
                </a:solidFill>
                <a:effectLst>
                  <a:outerShdw blurRad="38100" dist="38100" dir="2700000" algn="tl">
                    <a:srgbClr val="FFFFFF"/>
                  </a:outerShdw>
                </a:effectLst>
              </a:endParaRPr>
            </a:p>
            <a:p>
              <a:pPr algn="ctr"/>
              <a:r>
                <a:rPr lang="tr-TR" sz="1500" kern="1200" dirty="0">
                  <a:solidFill>
                    <a:srgbClr val="000000"/>
                  </a:solidFill>
                  <a:effectLst>
                    <a:outerShdw blurRad="38100" dist="38100" dir="2700000" algn="tl">
                      <a:srgbClr val="FFFFFF"/>
                    </a:outerShdw>
                  </a:effectLst>
                </a:rPr>
                <a:t>Haftalık </a:t>
              </a:r>
              <a:r>
                <a:rPr lang="tr-TR" sz="1500" kern="1200" dirty="0" smtClean="0">
                  <a:solidFill>
                    <a:srgbClr val="000000"/>
                  </a:solidFill>
                  <a:effectLst>
                    <a:outerShdw blurRad="38100" dist="38100" dir="2700000" algn="tl">
                      <a:srgbClr val="FFFFFF"/>
                    </a:outerShdw>
                  </a:effectLst>
                </a:rPr>
                <a:t>8000 </a:t>
              </a:r>
              <a:r>
                <a:rPr lang="tr-TR" sz="1500" kern="1200" dirty="0">
                  <a:solidFill>
                    <a:srgbClr val="000000"/>
                  </a:solidFill>
                  <a:effectLst>
                    <a:outerShdw blurRad="38100" dist="38100" dir="2700000" algn="tl">
                      <a:srgbClr val="FFFFFF"/>
                    </a:outerShdw>
                  </a:effectLst>
                </a:rPr>
                <a:t>aday</a:t>
              </a:r>
            </a:p>
            <a:p>
              <a:pPr algn="ctr"/>
              <a:r>
                <a:rPr lang="tr-TR" sz="1500" b="1" kern="1200" dirty="0">
                  <a:solidFill>
                    <a:srgbClr val="FF0000"/>
                  </a:solidFill>
                  <a:effectLst>
                    <a:outerShdw blurRad="38100" dist="38100" dir="2700000" algn="tl">
                      <a:srgbClr val="FFFFFF"/>
                    </a:outerShdw>
                  </a:effectLst>
                </a:rPr>
                <a:t>Aylık  </a:t>
              </a:r>
              <a:r>
                <a:rPr lang="tr-TR" sz="1500" b="1" kern="1200" dirty="0" smtClean="0">
                  <a:solidFill>
                    <a:srgbClr val="FF0000"/>
                  </a:solidFill>
                  <a:effectLst>
                    <a:outerShdw blurRad="38100" dist="38100" dir="2700000" algn="tl">
                      <a:srgbClr val="FFFFFF"/>
                    </a:outerShdw>
                  </a:effectLst>
                </a:rPr>
                <a:t>32.000 aday</a:t>
              </a:r>
              <a:r>
                <a:rPr lang="tr-TR" sz="1500" b="1" kern="1200" dirty="0" smtClean="0">
                  <a:solidFill>
                    <a:srgbClr val="FF0000"/>
                  </a:solidFill>
                </a:rPr>
                <a:t> </a:t>
              </a:r>
              <a:endParaRPr lang="tr-TR" sz="1500" b="1" kern="1200" dirty="0">
                <a:solidFill>
                  <a:srgbClr val="FF0000"/>
                </a:solidFill>
              </a:endParaRPr>
            </a:p>
          </p:txBody>
        </p:sp>
      </p:grpSp>
      <p:grpSp>
        <p:nvGrpSpPr>
          <p:cNvPr id="51" name="Group 50"/>
          <p:cNvGrpSpPr>
            <a:grpSpLocks/>
          </p:cNvGrpSpPr>
          <p:nvPr/>
        </p:nvGrpSpPr>
        <p:grpSpPr bwMode="auto">
          <a:xfrm>
            <a:off x="6804248" y="5013176"/>
            <a:ext cx="2163763" cy="1104900"/>
            <a:chOff x="3692" y="3052"/>
            <a:chExt cx="1363" cy="438"/>
          </a:xfrm>
        </p:grpSpPr>
        <p:sp>
          <p:nvSpPr>
            <p:cNvPr id="52" name="AutoShape 42"/>
            <p:cNvSpPr>
              <a:spLocks noChangeArrowheads="1"/>
            </p:cNvSpPr>
            <p:nvPr/>
          </p:nvSpPr>
          <p:spPr bwMode="gray">
            <a:xfrm>
              <a:off x="3692" y="3052"/>
              <a:ext cx="1363" cy="438"/>
            </a:xfrm>
            <a:prstGeom prst="roundRect">
              <a:avLst>
                <a:gd name="adj" fmla="val 40389"/>
              </a:avLst>
            </a:prstGeom>
            <a:gradFill rotWithShape="1">
              <a:gsLst>
                <a:gs pos="0">
                  <a:srgbClr val="99BACC"/>
                </a:gs>
                <a:gs pos="100000">
                  <a:srgbClr val="FFFFFF"/>
                </a:gs>
              </a:gsLst>
              <a:lin ang="5400000" scaled="1"/>
            </a:gradFill>
            <a:ln w="9525">
              <a:noFill/>
              <a:round/>
              <a:headEnd/>
              <a:tailEnd/>
            </a:ln>
            <a:effectLst/>
          </p:spPr>
          <p:txBody>
            <a:bodyPr wrap="none" anchor="ctr"/>
            <a:lstStyle/>
            <a:p>
              <a:endParaRPr lang="tr-TR" kern="1200"/>
            </a:p>
          </p:txBody>
        </p:sp>
        <p:sp>
          <p:nvSpPr>
            <p:cNvPr id="53" name="AutoShape 43"/>
            <p:cNvSpPr>
              <a:spLocks noChangeArrowheads="1"/>
            </p:cNvSpPr>
            <p:nvPr/>
          </p:nvSpPr>
          <p:spPr bwMode="gray">
            <a:xfrm>
              <a:off x="3720" y="3067"/>
              <a:ext cx="1304" cy="389"/>
            </a:xfrm>
            <a:prstGeom prst="roundRect">
              <a:avLst>
                <a:gd name="adj" fmla="val 50000"/>
              </a:avLst>
            </a:prstGeom>
            <a:gradFill rotWithShape="1">
              <a:gsLst>
                <a:gs pos="0">
                  <a:srgbClr val="C8DAD4"/>
                </a:gs>
                <a:gs pos="100000">
                  <a:srgbClr val="FFFFFF"/>
                </a:gs>
              </a:gsLst>
              <a:lin ang="5400000" scaled="1"/>
            </a:gradFill>
            <a:ln w="9525">
              <a:noFill/>
              <a:round/>
              <a:headEnd/>
              <a:tailEnd/>
            </a:ln>
            <a:effectLst/>
          </p:spPr>
          <p:txBody>
            <a:bodyPr wrap="none" anchor="ctr"/>
            <a:lstStyle/>
            <a:p>
              <a:endParaRPr lang="tr-TR" kern="1200"/>
            </a:p>
          </p:txBody>
        </p:sp>
        <p:sp>
          <p:nvSpPr>
            <p:cNvPr id="54" name="AutoShape 46"/>
            <p:cNvSpPr>
              <a:spLocks noChangeArrowheads="1"/>
            </p:cNvSpPr>
            <p:nvPr/>
          </p:nvSpPr>
          <p:spPr bwMode="gray">
            <a:xfrm>
              <a:off x="3742" y="3067"/>
              <a:ext cx="1304" cy="389"/>
            </a:xfrm>
            <a:prstGeom prst="roundRect">
              <a:avLst>
                <a:gd name="adj" fmla="val 50000"/>
              </a:avLst>
            </a:prstGeom>
            <a:gradFill rotWithShape="1">
              <a:gsLst>
                <a:gs pos="0">
                  <a:srgbClr val="7DAFD4"/>
                </a:gs>
                <a:gs pos="100000">
                  <a:srgbClr val="F8FAF4"/>
                </a:gs>
              </a:gsLst>
              <a:lin ang="5400000" scaled="1"/>
            </a:gradFill>
            <a:ln w="9525">
              <a:noFill/>
              <a:round/>
              <a:headEnd/>
              <a:tailEnd/>
            </a:ln>
            <a:effectLst/>
          </p:spPr>
          <p:txBody>
            <a:bodyPr wrap="none" anchor="ctr"/>
            <a:lstStyle/>
            <a:p>
              <a:pPr algn="ctr"/>
              <a:r>
                <a:rPr lang="tr-TR" kern="1200" dirty="0"/>
                <a:t> </a:t>
              </a:r>
              <a:r>
                <a:rPr lang="tr-TR" sz="1500" kern="1200" dirty="0"/>
                <a:t>Bir oturum : </a:t>
              </a:r>
              <a:r>
                <a:rPr lang="tr-TR" sz="1500" kern="1200" dirty="0">
                  <a:solidFill>
                    <a:srgbClr val="FF3300"/>
                  </a:solidFill>
                </a:rPr>
                <a:t>5</a:t>
              </a:r>
              <a:r>
                <a:rPr lang="tr-TR" sz="1500" kern="1200" dirty="0" smtClean="0">
                  <a:solidFill>
                    <a:srgbClr val="FF3300"/>
                  </a:solidFill>
                </a:rPr>
                <a:t>.000</a:t>
              </a:r>
              <a:r>
                <a:rPr lang="tr-TR" sz="1500" kern="1200" dirty="0" smtClean="0"/>
                <a:t> </a:t>
              </a:r>
              <a:r>
                <a:rPr lang="tr-TR" sz="1500" kern="1200" dirty="0"/>
                <a:t>aday</a:t>
              </a:r>
            </a:p>
            <a:p>
              <a:pPr algn="ctr"/>
              <a:r>
                <a:rPr lang="tr-TR" sz="1500" kern="1200" dirty="0" smtClean="0">
                  <a:solidFill>
                    <a:srgbClr val="000000"/>
                  </a:solidFill>
                  <a:effectLst>
                    <a:outerShdw blurRad="38100" dist="38100" dir="2700000" algn="tl">
                      <a:srgbClr val="FFFFFF"/>
                    </a:outerShdw>
                  </a:effectLst>
                </a:rPr>
                <a:t>Haftalık 135.000 aday</a:t>
              </a:r>
              <a:endParaRPr lang="tr-TR" sz="1500" kern="1200" dirty="0">
                <a:solidFill>
                  <a:srgbClr val="000000"/>
                </a:solidFill>
                <a:effectLst>
                  <a:outerShdw blurRad="38100" dist="38100" dir="2700000" algn="tl">
                    <a:srgbClr val="FFFFFF"/>
                  </a:outerShdw>
                </a:effectLst>
              </a:endParaRPr>
            </a:p>
            <a:p>
              <a:pPr algn="ctr"/>
              <a:r>
                <a:rPr lang="tr-TR" sz="1500" b="1" kern="1200" dirty="0">
                  <a:solidFill>
                    <a:srgbClr val="FF0000"/>
                  </a:solidFill>
                </a:rPr>
                <a:t>Aylık  </a:t>
              </a:r>
              <a:r>
                <a:rPr lang="tr-TR" sz="1500" b="1" kern="1200" dirty="0" smtClean="0">
                  <a:solidFill>
                    <a:srgbClr val="FF0000"/>
                  </a:solidFill>
                </a:rPr>
                <a:t>540.000 aday</a:t>
              </a:r>
              <a:endParaRPr lang="tr-TR" sz="1500" b="1" kern="1200" dirty="0">
                <a:solidFill>
                  <a:srgbClr val="FF0000"/>
                </a:solidFill>
              </a:endParaRPr>
            </a:p>
          </p:txBody>
        </p:sp>
      </p:grpSp>
      <p:grpSp>
        <p:nvGrpSpPr>
          <p:cNvPr id="55" name="Group 29"/>
          <p:cNvGrpSpPr>
            <a:grpSpLocks/>
          </p:cNvGrpSpPr>
          <p:nvPr/>
        </p:nvGrpSpPr>
        <p:grpSpPr bwMode="auto">
          <a:xfrm>
            <a:off x="4572000" y="1844824"/>
            <a:ext cx="2163763" cy="3165475"/>
            <a:chOff x="3696" y="1058"/>
            <a:chExt cx="1363" cy="1994"/>
          </a:xfrm>
        </p:grpSpPr>
        <p:sp>
          <p:nvSpPr>
            <p:cNvPr id="56" name="AutoShape 30"/>
            <p:cNvSpPr>
              <a:spLocks noChangeArrowheads="1"/>
            </p:cNvSpPr>
            <p:nvPr/>
          </p:nvSpPr>
          <p:spPr bwMode="gray">
            <a:xfrm>
              <a:off x="3696" y="1252"/>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tr-TR" kern="1200"/>
            </a:p>
          </p:txBody>
        </p:sp>
        <p:sp>
          <p:nvSpPr>
            <p:cNvPr id="57" name="AutoShape 31"/>
            <p:cNvSpPr>
              <a:spLocks noChangeArrowheads="1"/>
            </p:cNvSpPr>
            <p:nvPr/>
          </p:nvSpPr>
          <p:spPr bwMode="gray">
            <a:xfrm>
              <a:off x="3717" y="1257"/>
              <a:ext cx="1322" cy="1766"/>
            </a:xfrm>
            <a:prstGeom prst="roundRect">
              <a:avLst>
                <a:gd name="adj" fmla="val 16667"/>
              </a:avLst>
            </a:prstGeom>
            <a:solidFill>
              <a:srgbClr val="FFC000"/>
            </a:solidFill>
            <a:ln w="9525">
              <a:noFill/>
              <a:round/>
              <a:headEnd/>
              <a:tailEnd/>
            </a:ln>
            <a:effectLst/>
          </p:spPr>
          <p:txBody>
            <a:bodyPr wrap="none" anchor="ctr"/>
            <a:lstStyle/>
            <a:p>
              <a:endParaRPr lang="tr-TR" kern="1200"/>
            </a:p>
          </p:txBody>
        </p:sp>
        <p:grpSp>
          <p:nvGrpSpPr>
            <p:cNvPr id="60" name="Group 34"/>
            <p:cNvGrpSpPr>
              <a:grpSpLocks/>
            </p:cNvGrpSpPr>
            <p:nvPr/>
          </p:nvGrpSpPr>
          <p:grpSpPr bwMode="auto">
            <a:xfrm>
              <a:off x="4165" y="1058"/>
              <a:ext cx="405" cy="405"/>
              <a:chOff x="1289" y="582"/>
              <a:chExt cx="668" cy="668"/>
            </a:xfrm>
          </p:grpSpPr>
          <p:sp>
            <p:nvSpPr>
              <p:cNvPr id="63" name="Oval 62"/>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tr-TR" kern="1200"/>
              </a:p>
            </p:txBody>
          </p:sp>
          <p:sp>
            <p:nvSpPr>
              <p:cNvPr id="64" name="Oval 6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tr-TR" kern="1200"/>
              </a:p>
            </p:txBody>
          </p:sp>
          <p:sp>
            <p:nvSpPr>
              <p:cNvPr id="65" name="Oval 6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tr-TR" kern="1200"/>
              </a:p>
            </p:txBody>
          </p:sp>
          <p:sp>
            <p:nvSpPr>
              <p:cNvPr id="66" name="Oval 6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tr-TR" kern="1200"/>
              </a:p>
            </p:txBody>
          </p:sp>
          <p:sp>
            <p:nvSpPr>
              <p:cNvPr id="67" name="Oval 6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tr-TR" kern="1200"/>
              </a:p>
            </p:txBody>
          </p:sp>
        </p:grpSp>
        <p:sp>
          <p:nvSpPr>
            <p:cNvPr id="61" name="Text Box 40"/>
            <p:cNvSpPr txBox="1">
              <a:spLocks noChangeArrowheads="1"/>
            </p:cNvSpPr>
            <p:nvPr/>
          </p:nvSpPr>
          <p:spPr bwMode="gray">
            <a:xfrm>
              <a:off x="4252" y="1116"/>
              <a:ext cx="223" cy="288"/>
            </a:xfrm>
            <a:prstGeom prst="rect">
              <a:avLst/>
            </a:prstGeom>
            <a:noFill/>
            <a:ln w="9525" algn="ctr">
              <a:noFill/>
              <a:miter lim="800000"/>
              <a:headEnd/>
              <a:tailEnd/>
            </a:ln>
            <a:effectLst/>
          </p:spPr>
          <p:txBody>
            <a:bodyPr wrap="none">
              <a:spAutoFit/>
            </a:bodyPr>
            <a:lstStyle/>
            <a:p>
              <a:pPr algn="ctr"/>
              <a:r>
                <a:rPr lang="en-US" sz="2400" b="0" kern="1200">
                  <a:solidFill>
                    <a:srgbClr val="000000"/>
                  </a:solidFill>
                </a:rPr>
                <a:t>3</a:t>
              </a:r>
              <a:endParaRPr lang="en-US" b="0" kern="1200"/>
            </a:p>
          </p:txBody>
        </p:sp>
        <p:sp>
          <p:nvSpPr>
            <p:cNvPr id="62" name="Text Box 41"/>
            <p:cNvSpPr txBox="1">
              <a:spLocks noChangeArrowheads="1"/>
            </p:cNvSpPr>
            <p:nvPr/>
          </p:nvSpPr>
          <p:spPr bwMode="gray">
            <a:xfrm>
              <a:off x="3744" y="1538"/>
              <a:ext cx="1296" cy="1318"/>
            </a:xfrm>
            <a:prstGeom prst="rect">
              <a:avLst/>
            </a:prstGeom>
            <a:noFill/>
            <a:ln w="9525" algn="ctr">
              <a:noFill/>
              <a:miter lim="800000"/>
              <a:headEnd/>
              <a:tailEnd/>
            </a:ln>
            <a:effectLst/>
          </p:spPr>
          <p:txBody>
            <a:bodyPr>
              <a:spAutoFit/>
            </a:bodyPr>
            <a:lstStyle/>
            <a:p>
              <a:r>
                <a:rPr lang="tr-TR" sz="1600" b="1" kern="1200" dirty="0">
                  <a:solidFill>
                    <a:srgbClr val="FF6600"/>
                  </a:solidFill>
                </a:rPr>
                <a:t>Uzun</a:t>
              </a:r>
              <a:r>
                <a:rPr lang="tr-TR" sz="1600" b="0" kern="1200" dirty="0">
                  <a:solidFill>
                    <a:srgbClr val="000000"/>
                  </a:solidFill>
                </a:rPr>
                <a:t>  vade  aday hedefi:</a:t>
              </a:r>
            </a:p>
            <a:p>
              <a:r>
                <a:rPr lang="tr-TR" sz="1400" b="1" kern="1200" dirty="0" smtClean="0">
                  <a:solidFill>
                    <a:schemeClr val="tx2">
                      <a:lumMod val="75000"/>
                    </a:schemeClr>
                  </a:solidFill>
                  <a:effectLst>
                    <a:outerShdw blurRad="38100" dist="38100" dir="2700000" algn="tl">
                      <a:srgbClr val="000000">
                        <a:alpha val="43137"/>
                      </a:srgbClr>
                    </a:outerShdw>
                  </a:effectLst>
                  <a:latin typeface="Verdana" pitchFamily="34" charset="0"/>
                </a:rPr>
                <a:t>110</a:t>
              </a:r>
              <a:r>
                <a:rPr lang="tr-TR" sz="1400" kern="1200" dirty="0" smtClean="0">
                  <a:solidFill>
                    <a:srgbClr val="FF6600"/>
                  </a:solidFill>
                  <a:latin typeface="Verdana" pitchFamily="34" charset="0"/>
                </a:rPr>
                <a:t>  </a:t>
              </a:r>
              <a:r>
                <a:rPr lang="tr-TR" sz="1400" dirty="0">
                  <a:solidFill>
                    <a:srgbClr val="000000"/>
                  </a:solidFill>
                  <a:latin typeface="Verdana" pitchFamily="34" charset="0"/>
                </a:rPr>
                <a:t>salon her salon 20 aday; hafta içi </a:t>
              </a:r>
              <a:r>
                <a:rPr lang="tr-TR" sz="1400" dirty="0" smtClean="0">
                  <a:solidFill>
                    <a:srgbClr val="000000"/>
                  </a:solidFill>
                  <a:latin typeface="Verdana" pitchFamily="34" charset="0"/>
                </a:rPr>
                <a:t>3, </a:t>
              </a:r>
              <a:r>
                <a:rPr lang="tr-TR" sz="1400" dirty="0">
                  <a:solidFill>
                    <a:srgbClr val="000000"/>
                  </a:solidFill>
                  <a:latin typeface="Verdana" pitchFamily="34" charset="0"/>
                </a:rPr>
                <a:t>hafta sonu </a:t>
              </a:r>
              <a:r>
                <a:rPr lang="tr-TR" sz="1400" dirty="0" smtClean="0">
                  <a:solidFill>
                    <a:srgbClr val="000000"/>
                  </a:solidFill>
                  <a:latin typeface="Verdana" pitchFamily="34" charset="0"/>
                </a:rPr>
                <a:t>6   </a:t>
              </a:r>
              <a:r>
                <a:rPr lang="tr-TR" sz="1400" dirty="0">
                  <a:solidFill>
                    <a:srgbClr val="000000"/>
                  </a:solidFill>
                  <a:latin typeface="Verdana" pitchFamily="34" charset="0"/>
                </a:rPr>
                <a:t>oturum olmak  üzere toplam HAFTADA </a:t>
              </a:r>
              <a:r>
                <a:rPr lang="tr-TR" sz="1400" b="1" dirty="0" smtClean="0">
                  <a:solidFill>
                    <a:srgbClr val="000000"/>
                  </a:solidFill>
                  <a:effectLst>
                    <a:outerShdw blurRad="38100" dist="38100" dir="2700000" algn="tl">
                      <a:srgbClr val="000000">
                        <a:alpha val="43137"/>
                      </a:srgbClr>
                    </a:outerShdw>
                  </a:effectLst>
                  <a:latin typeface="Verdana" pitchFamily="34" charset="0"/>
                </a:rPr>
                <a:t>2970 </a:t>
              </a:r>
              <a:r>
                <a:rPr lang="tr-TR" sz="1400" dirty="0" smtClean="0">
                  <a:solidFill>
                    <a:srgbClr val="000000"/>
                  </a:solidFill>
                  <a:latin typeface="Verdana" pitchFamily="34" charset="0"/>
                </a:rPr>
                <a:t>oturum</a:t>
              </a:r>
              <a:r>
                <a:rPr lang="tr-TR" sz="1400" dirty="0">
                  <a:solidFill>
                    <a:srgbClr val="000000"/>
                  </a:solidFill>
                  <a:latin typeface="Verdana" pitchFamily="34" charset="0"/>
                </a:rPr>
                <a:t>;</a:t>
              </a:r>
            </a:p>
          </p:txBody>
        </p:sp>
      </p:grpSp>
      <p:grpSp>
        <p:nvGrpSpPr>
          <p:cNvPr id="68" name="Group 50"/>
          <p:cNvGrpSpPr>
            <a:grpSpLocks/>
          </p:cNvGrpSpPr>
          <p:nvPr/>
        </p:nvGrpSpPr>
        <p:grpSpPr bwMode="auto">
          <a:xfrm>
            <a:off x="4572000" y="5013176"/>
            <a:ext cx="2163763" cy="1261949"/>
            <a:chOff x="3692" y="3052"/>
            <a:chExt cx="1363" cy="438"/>
          </a:xfrm>
        </p:grpSpPr>
        <p:sp>
          <p:nvSpPr>
            <p:cNvPr id="69" name="AutoShape 42"/>
            <p:cNvSpPr>
              <a:spLocks noChangeArrowheads="1"/>
            </p:cNvSpPr>
            <p:nvPr/>
          </p:nvSpPr>
          <p:spPr bwMode="gray">
            <a:xfrm>
              <a:off x="3692" y="3052"/>
              <a:ext cx="1363" cy="438"/>
            </a:xfrm>
            <a:prstGeom prst="roundRect">
              <a:avLst>
                <a:gd name="adj" fmla="val 40389"/>
              </a:avLst>
            </a:prstGeom>
            <a:gradFill rotWithShape="1">
              <a:gsLst>
                <a:gs pos="0">
                  <a:srgbClr val="99BACC"/>
                </a:gs>
                <a:gs pos="100000">
                  <a:srgbClr val="FFFFFF"/>
                </a:gs>
              </a:gsLst>
              <a:lin ang="5400000" scaled="1"/>
            </a:gradFill>
            <a:ln w="9525">
              <a:noFill/>
              <a:round/>
              <a:headEnd/>
              <a:tailEnd/>
            </a:ln>
            <a:effectLst/>
          </p:spPr>
          <p:txBody>
            <a:bodyPr wrap="none" anchor="ctr"/>
            <a:lstStyle/>
            <a:p>
              <a:endParaRPr lang="tr-TR" kern="1200"/>
            </a:p>
          </p:txBody>
        </p:sp>
        <p:sp>
          <p:nvSpPr>
            <p:cNvPr id="70" name="AutoShape 43"/>
            <p:cNvSpPr>
              <a:spLocks noChangeArrowheads="1"/>
            </p:cNvSpPr>
            <p:nvPr/>
          </p:nvSpPr>
          <p:spPr bwMode="gray">
            <a:xfrm>
              <a:off x="3720" y="3067"/>
              <a:ext cx="1304" cy="389"/>
            </a:xfrm>
            <a:prstGeom prst="roundRect">
              <a:avLst>
                <a:gd name="adj" fmla="val 50000"/>
              </a:avLst>
            </a:prstGeom>
            <a:gradFill rotWithShape="1">
              <a:gsLst>
                <a:gs pos="0">
                  <a:srgbClr val="C8DAD4"/>
                </a:gs>
                <a:gs pos="100000">
                  <a:srgbClr val="FFFFFF"/>
                </a:gs>
              </a:gsLst>
              <a:lin ang="5400000" scaled="1"/>
            </a:gradFill>
            <a:ln w="9525">
              <a:noFill/>
              <a:round/>
              <a:headEnd/>
              <a:tailEnd/>
            </a:ln>
            <a:effectLst/>
          </p:spPr>
          <p:txBody>
            <a:bodyPr wrap="none" anchor="ctr"/>
            <a:lstStyle/>
            <a:p>
              <a:endParaRPr lang="tr-TR" kern="1200"/>
            </a:p>
          </p:txBody>
        </p:sp>
        <p:sp>
          <p:nvSpPr>
            <p:cNvPr id="71" name="AutoShape 46"/>
            <p:cNvSpPr>
              <a:spLocks noChangeArrowheads="1"/>
            </p:cNvSpPr>
            <p:nvPr/>
          </p:nvSpPr>
          <p:spPr bwMode="gray">
            <a:xfrm>
              <a:off x="3742" y="3067"/>
              <a:ext cx="1304" cy="389"/>
            </a:xfrm>
            <a:prstGeom prst="roundRect">
              <a:avLst>
                <a:gd name="adj" fmla="val 50000"/>
              </a:avLst>
            </a:prstGeom>
            <a:gradFill rotWithShape="1">
              <a:gsLst>
                <a:gs pos="0">
                  <a:srgbClr val="7DAFD4"/>
                </a:gs>
                <a:gs pos="100000">
                  <a:srgbClr val="F8FAF4"/>
                </a:gs>
              </a:gsLst>
              <a:lin ang="5400000" scaled="1"/>
            </a:gradFill>
            <a:ln w="9525">
              <a:noFill/>
              <a:round/>
              <a:headEnd/>
              <a:tailEnd/>
            </a:ln>
            <a:effectLst/>
          </p:spPr>
          <p:txBody>
            <a:bodyPr wrap="none" anchor="ctr"/>
            <a:lstStyle/>
            <a:p>
              <a:pPr algn="ctr"/>
              <a:r>
                <a:rPr lang="tr-TR" kern="1200" dirty="0"/>
                <a:t> </a:t>
              </a:r>
              <a:r>
                <a:rPr lang="tr-TR" sz="1500" kern="1200" dirty="0"/>
                <a:t>Bir oturum : </a:t>
              </a:r>
              <a:r>
                <a:rPr lang="tr-TR" sz="1500" kern="1200" dirty="0" smtClean="0">
                  <a:solidFill>
                    <a:srgbClr val="FF3300"/>
                  </a:solidFill>
                </a:rPr>
                <a:t>2.200</a:t>
              </a:r>
              <a:r>
                <a:rPr lang="tr-TR" sz="1500" kern="1200" dirty="0" smtClean="0"/>
                <a:t> aday</a:t>
              </a:r>
              <a:endParaRPr lang="tr-TR" sz="1500" kern="1200" dirty="0"/>
            </a:p>
            <a:p>
              <a:pPr algn="ctr"/>
              <a:r>
                <a:rPr lang="tr-TR" sz="1500" kern="1200" dirty="0" smtClean="0">
                  <a:solidFill>
                    <a:srgbClr val="000000"/>
                  </a:solidFill>
                  <a:effectLst>
                    <a:outerShdw blurRad="38100" dist="38100" dir="2700000" algn="tl">
                      <a:srgbClr val="FFFFFF"/>
                    </a:outerShdw>
                  </a:effectLst>
                </a:rPr>
                <a:t>Haftalık 59.400 </a:t>
              </a:r>
              <a:r>
                <a:rPr lang="tr-TR" sz="1500" kern="1200" dirty="0">
                  <a:solidFill>
                    <a:srgbClr val="000000"/>
                  </a:solidFill>
                  <a:effectLst>
                    <a:outerShdw blurRad="38100" dist="38100" dir="2700000" algn="tl">
                      <a:srgbClr val="FFFFFF"/>
                    </a:outerShdw>
                  </a:effectLst>
                </a:rPr>
                <a:t>aday</a:t>
              </a:r>
            </a:p>
            <a:p>
              <a:pPr algn="ctr"/>
              <a:r>
                <a:rPr lang="tr-TR" sz="1500" b="1" kern="1200" dirty="0">
                  <a:solidFill>
                    <a:srgbClr val="FF0000"/>
                  </a:solidFill>
                </a:rPr>
                <a:t>Aylık  </a:t>
              </a:r>
              <a:r>
                <a:rPr lang="tr-TR" sz="1500" b="1" kern="1200" dirty="0" smtClean="0">
                  <a:solidFill>
                    <a:srgbClr val="FF0000"/>
                  </a:solidFill>
                </a:rPr>
                <a:t>237.600  aday</a:t>
              </a:r>
              <a:endParaRPr lang="tr-TR" sz="1500" b="1" kern="1200" dirty="0">
                <a:solidFill>
                  <a:srgbClr val="FF0000"/>
                </a:solidFill>
              </a:endParaRPr>
            </a:p>
          </p:txBody>
        </p:sp>
      </p:grpSp>
      <p:sp>
        <p:nvSpPr>
          <p:cNvPr id="3" name="Slayt Numarası Yer Tutucusu 2"/>
          <p:cNvSpPr>
            <a:spLocks noGrp="1"/>
          </p:cNvSpPr>
          <p:nvPr>
            <p:ph type="sldNum" sz="quarter" idx="12"/>
          </p:nvPr>
        </p:nvSpPr>
        <p:spPr/>
        <p:txBody>
          <a:bodyPr/>
          <a:lstStyle/>
          <a:p>
            <a:r>
              <a:rPr lang="tr-TR" dirty="0" smtClean="0">
                <a:solidFill>
                  <a:prstClr val="black">
                    <a:tint val="75000"/>
                  </a:prstClr>
                </a:solidFill>
              </a:rPr>
              <a:t>27</a:t>
            </a:r>
            <a:endParaRPr lang="tr-TR" dirty="0">
              <a:solidFill>
                <a:prstClr val="black">
                  <a:tint val="75000"/>
                </a:prstClr>
              </a:solidFill>
            </a:endParaRPr>
          </a:p>
        </p:txBody>
      </p:sp>
    </p:spTree>
    <p:extLst>
      <p:ext uri="{BB962C8B-B14F-4D97-AF65-F5344CB8AC3E}">
        <p14:creationId xmlns:p14="http://schemas.microsoft.com/office/powerpoint/2010/main" xmlns="" val="12629699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E-Sınav Uygulaması</a:t>
            </a:r>
            <a:endParaRPr lang="tr-TR" dirty="0"/>
          </a:p>
        </p:txBody>
      </p:sp>
      <p:sp>
        <p:nvSpPr>
          <p:cNvPr id="7171" name="2 İçerik Yer Tutucusu"/>
          <p:cNvSpPr>
            <a:spLocks noGrp="1"/>
          </p:cNvSpPr>
          <p:nvPr>
            <p:ph idx="1"/>
          </p:nvPr>
        </p:nvSpPr>
        <p:spPr>
          <a:xfrm>
            <a:off x="503238" y="1250677"/>
            <a:ext cx="8183562" cy="4986635"/>
          </a:xfrm>
        </p:spPr>
        <p:txBody>
          <a:bodyPr>
            <a:noAutofit/>
          </a:bodyPr>
          <a:lstStyle/>
          <a:p>
            <a:pPr algn="just"/>
            <a:r>
              <a:rPr lang="tr-TR" sz="2400" dirty="0"/>
              <a:t>Sınav başvurusunda bulunup randevusu onaylanan kursiyer, e-sınav tarihinden </a:t>
            </a:r>
            <a:r>
              <a:rPr lang="tr-TR" sz="2400" b="1" dirty="0">
                <a:solidFill>
                  <a:srgbClr val="FF0000"/>
                </a:solidFill>
                <a:effectLst>
                  <a:outerShdw blurRad="38100" dist="38100" dir="2700000" algn="tl">
                    <a:srgbClr val="000000">
                      <a:alpha val="43137"/>
                    </a:srgbClr>
                  </a:outerShdw>
                </a:effectLst>
              </a:rPr>
              <a:t>en az 3 (üç) gün önce randevusunu </a:t>
            </a:r>
            <a:r>
              <a:rPr lang="tr-TR" sz="2400" dirty="0"/>
              <a:t>değiştirebilir. </a:t>
            </a:r>
            <a:endParaRPr lang="tr-TR" sz="2400" dirty="0" smtClean="0"/>
          </a:p>
          <a:p>
            <a:pPr marL="0" indent="0" algn="just">
              <a:buNone/>
            </a:pPr>
            <a:endParaRPr lang="tr-TR" sz="2400" dirty="0" smtClean="0"/>
          </a:p>
          <a:p>
            <a:pPr algn="just"/>
            <a:r>
              <a:rPr lang="tr-TR" sz="2400" dirty="0" smtClean="0"/>
              <a:t>e-Sınav </a:t>
            </a:r>
            <a:r>
              <a:rPr lang="tr-TR" sz="2400" dirty="0"/>
              <a:t>randevusu olan ve </a:t>
            </a:r>
            <a:r>
              <a:rPr lang="tr-TR" sz="2400" u="sng" dirty="0">
                <a:solidFill>
                  <a:srgbClr val="FF0000"/>
                </a:solidFill>
              </a:rPr>
              <a:t>sınava girmeyen kursiyerin 1 (bir) sınav hakkı kullanılmış sayılır. </a:t>
            </a:r>
            <a:r>
              <a:rPr lang="tr-TR" sz="2400" dirty="0"/>
              <a:t>Kursiyerin, sınav gününde sınava giremeyeceğini gösterir </a:t>
            </a:r>
            <a:r>
              <a:rPr lang="tr-TR" sz="2400" b="1" u="sng" dirty="0">
                <a:solidFill>
                  <a:srgbClr val="0070C0"/>
                </a:solidFill>
              </a:rPr>
              <a:t>doktor raporu varsa </a:t>
            </a:r>
            <a:r>
              <a:rPr lang="tr-TR" sz="2400" dirty="0"/>
              <a:t>veya Yönetmeliğin 15 inci maddesinin ikinci fıkrasının (b) bendinde sayılan diğer mazeretlerini belgelendirmiş ise 4 (dört) yazılı (test) ve 4 (dört) direksiyon eğitimi dersi uygulama sınav hakkı bittikten sonra girmediği sınav için 1 (bir) hak daha kullanabilir. Sınav hakkı biten kursiyerin dosyası kapandığı için MTSK Müdürlüğüne yeni kayıt yapılması gerekmektedir</a:t>
            </a:r>
            <a:endParaRPr lang="tr-TR" altLang="tr-TR" sz="2400" dirty="0" smtClean="0"/>
          </a:p>
          <a:p>
            <a:pPr algn="just" eaLnBrk="1" hangingPunct="1"/>
            <a:endParaRPr lang="tr-TR" altLang="tr-TR" sz="2000" dirty="0" smtClean="0"/>
          </a:p>
        </p:txBody>
      </p:sp>
    </p:spTree>
    <p:extLst>
      <p:ext uri="{BB962C8B-B14F-4D97-AF65-F5344CB8AC3E}">
        <p14:creationId xmlns:p14="http://schemas.microsoft.com/office/powerpoint/2010/main" xmlns="" val="4203977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E-Sınav Uygulaması</a:t>
            </a:r>
            <a:endParaRPr lang="tr-TR" dirty="0"/>
          </a:p>
        </p:txBody>
      </p:sp>
      <p:sp>
        <p:nvSpPr>
          <p:cNvPr id="7171" name="2 İçerik Yer Tutucusu"/>
          <p:cNvSpPr>
            <a:spLocks noGrp="1"/>
          </p:cNvSpPr>
          <p:nvPr>
            <p:ph idx="1"/>
          </p:nvPr>
        </p:nvSpPr>
        <p:spPr>
          <a:xfrm>
            <a:off x="503238" y="1250677"/>
            <a:ext cx="8183562" cy="3546475"/>
          </a:xfrm>
        </p:spPr>
        <p:txBody>
          <a:bodyPr>
            <a:normAutofit/>
          </a:bodyPr>
          <a:lstStyle/>
          <a:p>
            <a:pPr algn="just"/>
            <a:r>
              <a:rPr lang="tr-TR" sz="2400" dirty="0"/>
              <a:t>Kursiyer, katıldığı e-sınav uygulamasında başarısız olması durumunda </a:t>
            </a:r>
            <a:r>
              <a:rPr lang="tr-TR" sz="2400" b="1" u="sng" dirty="0">
                <a:solidFill>
                  <a:srgbClr val="FF0000"/>
                </a:solidFill>
                <a:effectLst>
                  <a:outerShdw blurRad="38100" dist="38100" dir="2700000" algn="tl">
                    <a:srgbClr val="000000">
                      <a:alpha val="43137"/>
                    </a:srgbClr>
                  </a:outerShdw>
                </a:effectLst>
              </a:rPr>
              <a:t>en erken 15 (on beş) gün sonra </a:t>
            </a:r>
            <a:r>
              <a:rPr lang="tr-TR" sz="2400" dirty="0"/>
              <a:t>yeni bir e-sınav randevusu alabilir. </a:t>
            </a:r>
            <a:endParaRPr lang="tr-TR" sz="2400" dirty="0" smtClean="0"/>
          </a:p>
          <a:p>
            <a:pPr algn="just"/>
            <a:endParaRPr lang="tr-TR" sz="2400" dirty="0" smtClean="0"/>
          </a:p>
          <a:p>
            <a:pPr algn="just"/>
            <a:r>
              <a:rPr lang="tr-TR" sz="2400" dirty="0" smtClean="0"/>
              <a:t>Bu </a:t>
            </a:r>
            <a:r>
              <a:rPr lang="tr-TR" sz="2400" dirty="0"/>
              <a:t>kursiyerler son katıldıkları e-sınav uygulamasından sonra </a:t>
            </a:r>
            <a:r>
              <a:rPr lang="tr-TR" sz="2400" b="1" u="sng" dirty="0">
                <a:solidFill>
                  <a:srgbClr val="0070C0"/>
                </a:solidFill>
              </a:rPr>
              <a:t>bir (bir) ay içinde yeni bir e-sınav uygulamasına başvurmadıkları takdirde 1 (bir) sınav haklarını daha kullanmış </a:t>
            </a:r>
            <a:r>
              <a:rPr lang="tr-TR" sz="2400" b="1" u="sng" dirty="0" smtClean="0">
                <a:solidFill>
                  <a:srgbClr val="0070C0"/>
                </a:solidFill>
              </a:rPr>
              <a:t>sayılırlar.</a:t>
            </a:r>
            <a:endParaRPr lang="tr-TR" altLang="tr-TR" sz="2400" b="1" u="sng" dirty="0" smtClean="0">
              <a:solidFill>
                <a:srgbClr val="0070C0"/>
              </a:solidFill>
            </a:endParaRPr>
          </a:p>
        </p:txBody>
      </p:sp>
    </p:spTree>
    <p:extLst>
      <p:ext uri="{BB962C8B-B14F-4D97-AF65-F5344CB8AC3E}">
        <p14:creationId xmlns:p14="http://schemas.microsoft.com/office/powerpoint/2010/main" xmlns="" val="3363322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E-Sınav Uygulaması</a:t>
            </a:r>
            <a:endParaRPr lang="tr-TR" dirty="0"/>
          </a:p>
        </p:txBody>
      </p:sp>
      <p:sp>
        <p:nvSpPr>
          <p:cNvPr id="7171" name="2 İçerik Yer Tutucusu"/>
          <p:cNvSpPr>
            <a:spLocks noGrp="1"/>
          </p:cNvSpPr>
          <p:nvPr>
            <p:ph idx="1"/>
          </p:nvPr>
        </p:nvSpPr>
        <p:spPr>
          <a:xfrm>
            <a:off x="503238" y="980728"/>
            <a:ext cx="8183562" cy="5760639"/>
          </a:xfrm>
        </p:spPr>
        <p:txBody>
          <a:bodyPr>
            <a:normAutofit lnSpcReduction="10000"/>
          </a:bodyPr>
          <a:lstStyle/>
          <a:p>
            <a:pPr algn="just"/>
            <a:r>
              <a:rPr lang="tr-TR" sz="2400" dirty="0"/>
              <a:t>e-Sınava katılmak için kursiyer bilgilerinin doğru ve eksiksiz olarak e-sınav randevu sistemi ile belirlenen başvuru tarihleri arasında, Özel MTSK Modülüne girilmiş olması gerekmektedir</a:t>
            </a:r>
            <a:r>
              <a:rPr lang="tr-TR" sz="2400" dirty="0" smtClean="0"/>
              <a:t>.</a:t>
            </a:r>
          </a:p>
          <a:p>
            <a:pPr marL="0" indent="0" algn="just">
              <a:buNone/>
            </a:pPr>
            <a:r>
              <a:rPr lang="tr-TR" sz="2400" dirty="0" smtClean="0"/>
              <a:t> </a:t>
            </a:r>
          </a:p>
          <a:p>
            <a:pPr algn="just"/>
            <a:r>
              <a:rPr lang="tr-TR" sz="2400" dirty="0" smtClean="0"/>
              <a:t>Kursiyerin </a:t>
            </a:r>
            <a:r>
              <a:rPr lang="tr-TR" sz="2400" dirty="0"/>
              <a:t>sınav gününde sınava giremeyeceğini gösterir doktor raporu varsa sınav gününden itibaren </a:t>
            </a:r>
            <a:r>
              <a:rPr lang="tr-TR" sz="2400" b="1" u="sng" dirty="0">
                <a:solidFill>
                  <a:srgbClr val="0070C0"/>
                </a:solidFill>
              </a:rPr>
              <a:t>5 (beş) iş günü </a:t>
            </a:r>
            <a:r>
              <a:rPr lang="tr-TR" sz="2400" dirty="0"/>
              <a:t>içinde ilçe millî eğitim müdürlükleri tarafından sisteme rapor girişinin yapılmış olması gerekmektedir. Belgelerin doğruluğundan kursiyer, sisteme bilgilerin doğru işlenmesinden MTSK müdürlüğü ve kursun bağlı bulunduğu milli eğitim müdürlüğü </a:t>
            </a:r>
            <a:r>
              <a:rPr lang="tr-TR" sz="2400" dirty="0" smtClean="0"/>
              <a:t>sorumludur</a:t>
            </a:r>
          </a:p>
          <a:p>
            <a:pPr marL="0" indent="0" algn="just">
              <a:buNone/>
            </a:pPr>
            <a:endParaRPr lang="tr-TR" sz="2400" dirty="0" smtClean="0"/>
          </a:p>
          <a:p>
            <a:pPr algn="just"/>
            <a:r>
              <a:rPr lang="tr-TR" sz="2400" dirty="0"/>
              <a:t>Sisteme girilen kursiyer fotoğrafı, Emniyet Genel Müdürlüğü ile paylaşıldığından fotoğraf girişinin dikkatlice yapılması gerekmektedir. </a:t>
            </a:r>
            <a:r>
              <a:rPr lang="tr-TR" sz="2400" b="1" u="sng" dirty="0">
                <a:solidFill>
                  <a:srgbClr val="0070C0"/>
                </a:solidFill>
              </a:rPr>
              <a:t>Sisteme girilecek olan fotoğrafın son 6 (altı) ay içinde çekilmiş, renkli </a:t>
            </a:r>
            <a:r>
              <a:rPr lang="tr-TR" sz="2400" b="1" u="sng" dirty="0" err="1">
                <a:solidFill>
                  <a:srgbClr val="0070C0"/>
                </a:solidFill>
              </a:rPr>
              <a:t>biyometrik</a:t>
            </a:r>
            <a:r>
              <a:rPr lang="tr-TR" sz="2400" b="1" u="sng" dirty="0">
                <a:solidFill>
                  <a:srgbClr val="0070C0"/>
                </a:solidFill>
              </a:rPr>
              <a:t> olması gerekmektedir</a:t>
            </a:r>
            <a:endParaRPr lang="tr-TR" altLang="tr-TR" sz="2400" b="1" u="sng" dirty="0">
              <a:solidFill>
                <a:srgbClr val="0070C0"/>
              </a:solidFill>
            </a:endParaRPr>
          </a:p>
          <a:p>
            <a:pPr algn="just"/>
            <a:endParaRPr lang="tr-TR" altLang="tr-TR" sz="2400" dirty="0" smtClean="0"/>
          </a:p>
        </p:txBody>
      </p:sp>
    </p:spTree>
    <p:extLst>
      <p:ext uri="{BB962C8B-B14F-4D97-AF65-F5344CB8AC3E}">
        <p14:creationId xmlns:p14="http://schemas.microsoft.com/office/powerpoint/2010/main" xmlns="" val="4256101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E-Sınav Uygulaması</a:t>
            </a:r>
            <a:endParaRPr lang="tr-TR" dirty="0"/>
          </a:p>
        </p:txBody>
      </p:sp>
      <p:sp>
        <p:nvSpPr>
          <p:cNvPr id="7171" name="2 İçerik Yer Tutucusu"/>
          <p:cNvSpPr>
            <a:spLocks noGrp="1"/>
          </p:cNvSpPr>
          <p:nvPr>
            <p:ph idx="1"/>
          </p:nvPr>
        </p:nvSpPr>
        <p:spPr>
          <a:xfrm>
            <a:off x="503238" y="1250677"/>
            <a:ext cx="8183562" cy="1968511"/>
          </a:xfrm>
        </p:spPr>
        <p:txBody>
          <a:bodyPr>
            <a:normAutofit/>
          </a:bodyPr>
          <a:lstStyle/>
          <a:p>
            <a:pPr algn="just"/>
            <a:r>
              <a:rPr lang="tr-TR" sz="2400" dirty="0"/>
              <a:t>2016 yılından itibaren MTSK kurslarına kayıtlı olan kursiyerlere, bütün sertifika sınıflarına ait teorik derslerden e-sınavlarda sorulacak soru sayısı ve süreleri Tablo-2/B’da gösterilmiştir. </a:t>
            </a:r>
            <a:endParaRPr lang="tr-TR" sz="2400" dirty="0" smtClean="0"/>
          </a:p>
          <a:p>
            <a:pPr algn="just"/>
            <a:endParaRPr lang="tr-TR" altLang="tr-TR" sz="24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9671" t="22356" r="31945" b="62448"/>
          <a:stretch/>
        </p:blipFill>
        <p:spPr bwMode="auto">
          <a:xfrm>
            <a:off x="827584" y="3219188"/>
            <a:ext cx="7409004" cy="18659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17668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defRPr/>
            </a:pPr>
            <a:r>
              <a:rPr lang="tr-TR" sz="3200" dirty="0" smtClean="0"/>
              <a:t>E-sınav Başvuru Ücreti Ve Banka İşlemleri</a:t>
            </a:r>
            <a:endParaRPr lang="tr-TR" sz="3200" dirty="0"/>
          </a:p>
        </p:txBody>
      </p:sp>
      <p:sp>
        <p:nvSpPr>
          <p:cNvPr id="7171" name="2 İçerik Yer Tutucusu"/>
          <p:cNvSpPr>
            <a:spLocks noGrp="1"/>
          </p:cNvSpPr>
          <p:nvPr>
            <p:ph idx="1"/>
          </p:nvPr>
        </p:nvSpPr>
        <p:spPr>
          <a:xfrm>
            <a:off x="503238" y="1250677"/>
            <a:ext cx="8183562" cy="3546475"/>
          </a:xfrm>
        </p:spPr>
        <p:txBody>
          <a:bodyPr>
            <a:normAutofit fontScale="92500" lnSpcReduction="10000"/>
          </a:bodyPr>
          <a:lstStyle/>
          <a:p>
            <a:r>
              <a:rPr lang="tr-TR" sz="2400" dirty="0"/>
              <a:t>Kursiyer, 2016 yılında her sınav dönemi için ayrı ayrı olmak üzere KDV dâhil 60.00 TL MTSK e-sınav ücretini T.C. Ziraat Bankası A.Ş., Türkiye Vakıflar Bankası T.A.O, Türkiye Halk Bankası A.Ş. Şubelerinden birine “Kurumsal Tahsilât Programı” aracılığı ile yatıracaktır. </a:t>
            </a:r>
            <a:endParaRPr lang="tr-TR" sz="2400" dirty="0" smtClean="0"/>
          </a:p>
          <a:p>
            <a:pPr marL="0" indent="0">
              <a:buNone/>
            </a:pPr>
            <a:endParaRPr lang="tr-TR" sz="2400" dirty="0" smtClean="0"/>
          </a:p>
          <a:p>
            <a:r>
              <a:rPr lang="tr-TR" sz="2400" dirty="0" smtClean="0"/>
              <a:t>Banka </a:t>
            </a:r>
            <a:r>
              <a:rPr lang="tr-TR" sz="2400" dirty="0"/>
              <a:t>dekontu/ATM işlem fişinde kursiyerin adı, soyadı, T.C. kimlik numarası ve sınavın adı mutlaka bulunacaktır. Kursiyer, banka dekontu/ATM işlem fişini MTSKS uygulama takviminde belirtilen başvuru süresi içinde Özel MTSK müdürlüğüne teslim edecektir. T.C. kimlik numarası yanlış ise sorumluluk kursiyerin olacaktır.</a:t>
            </a:r>
            <a:endParaRPr lang="tr-TR" altLang="tr-TR" sz="2400" dirty="0" smtClean="0"/>
          </a:p>
        </p:txBody>
      </p:sp>
    </p:spTree>
    <p:extLst>
      <p:ext uri="{BB962C8B-B14F-4D97-AF65-F5344CB8AC3E}">
        <p14:creationId xmlns:p14="http://schemas.microsoft.com/office/powerpoint/2010/main" xmlns="" val="131364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vert="horz" lIns="91440" tIns="45720" rIns="91440" bIns="45720" rtlCol="0" anchor="ctr">
            <a:normAutofit/>
          </a:bodyPr>
          <a:lstStyle/>
          <a:p>
            <a:r>
              <a:rPr lang="tr-TR" dirty="0"/>
              <a:t>Avantajları</a:t>
            </a:r>
          </a:p>
        </p:txBody>
      </p:sp>
      <p:sp>
        <p:nvSpPr>
          <p:cNvPr id="9219" name="2 İçerik Yer Tutucusu"/>
          <p:cNvSpPr>
            <a:spLocks noGrp="1"/>
          </p:cNvSpPr>
          <p:nvPr>
            <p:ph idx="1"/>
          </p:nvPr>
        </p:nvSpPr>
        <p:spPr>
          <a:xfrm>
            <a:off x="503238" y="1700808"/>
            <a:ext cx="8183562" cy="3546475"/>
          </a:xfrm>
        </p:spPr>
        <p:txBody>
          <a:bodyPr>
            <a:normAutofit fontScale="92500" lnSpcReduction="20000"/>
          </a:bodyPr>
          <a:lstStyle/>
          <a:p>
            <a:pPr eaLnBrk="1" hangingPunct="1"/>
            <a:r>
              <a:rPr lang="tr-TR" altLang="tr-TR" sz="2600" dirty="0" smtClean="0"/>
              <a:t>Elektronik sınav ile </a:t>
            </a:r>
          </a:p>
          <a:p>
            <a:pPr lvl="1" eaLnBrk="1" hangingPunct="1"/>
            <a:r>
              <a:rPr lang="tr-TR" altLang="tr-TR" sz="3000" dirty="0" smtClean="0"/>
              <a:t>Çoktan seçmeli,</a:t>
            </a:r>
          </a:p>
          <a:p>
            <a:pPr lvl="1" eaLnBrk="1" hangingPunct="1"/>
            <a:r>
              <a:rPr lang="tr-TR" altLang="tr-TR" sz="3000" dirty="0" smtClean="0"/>
              <a:t>Boşluk doldurmalı,</a:t>
            </a:r>
          </a:p>
          <a:p>
            <a:pPr lvl="1" eaLnBrk="1" hangingPunct="1"/>
            <a:r>
              <a:rPr lang="tr-TR" altLang="tr-TR" sz="3000" dirty="0" smtClean="0"/>
              <a:t>Eşleştirmeli,</a:t>
            </a:r>
          </a:p>
          <a:p>
            <a:pPr lvl="1" eaLnBrk="1" hangingPunct="1"/>
            <a:r>
              <a:rPr lang="tr-TR" altLang="tr-TR" sz="3000" dirty="0" smtClean="0"/>
              <a:t>Sesli,</a:t>
            </a:r>
          </a:p>
          <a:p>
            <a:pPr lvl="1" eaLnBrk="1" hangingPunct="1"/>
            <a:r>
              <a:rPr lang="tr-TR" altLang="tr-TR" sz="3000" dirty="0" smtClean="0"/>
              <a:t>Resimli,</a:t>
            </a:r>
          </a:p>
          <a:p>
            <a:pPr lvl="1" eaLnBrk="1" hangingPunct="1"/>
            <a:r>
              <a:rPr lang="tr-TR" altLang="tr-TR" sz="3000" dirty="0" smtClean="0"/>
              <a:t>Animasyonlu vb. soru çeşitleri ile sınav yapmak mümkündür.</a:t>
            </a:r>
          </a:p>
          <a:p>
            <a:pPr eaLnBrk="1" hangingPunct="1"/>
            <a:endParaRPr lang="tr-TR" altLang="tr-TR" sz="2400" dirty="0" smtClean="0"/>
          </a:p>
          <a:p>
            <a:pPr eaLnBrk="1" hangingPunct="1"/>
            <a:endParaRPr lang="tr-TR" altLang="tr-TR" sz="2400" dirty="0" smtClean="0"/>
          </a:p>
        </p:txBody>
      </p:sp>
    </p:spTree>
    <p:extLst>
      <p:ext uri="{BB962C8B-B14F-4D97-AF65-F5344CB8AC3E}">
        <p14:creationId xmlns:p14="http://schemas.microsoft.com/office/powerpoint/2010/main" xmlns="" val="384052027"/>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defRPr/>
            </a:pPr>
            <a:r>
              <a:rPr lang="tr-TR" sz="3600" dirty="0" smtClean="0"/>
              <a:t>Kursiyer Başvuru İşlemleri</a:t>
            </a:r>
            <a:endParaRPr lang="tr-TR" sz="3600" dirty="0"/>
          </a:p>
        </p:txBody>
      </p:sp>
      <p:sp>
        <p:nvSpPr>
          <p:cNvPr id="7171" name="2 İçerik Yer Tutucusu"/>
          <p:cNvSpPr>
            <a:spLocks noGrp="1"/>
          </p:cNvSpPr>
          <p:nvPr>
            <p:ph idx="1"/>
          </p:nvPr>
        </p:nvSpPr>
        <p:spPr>
          <a:xfrm>
            <a:off x="503238" y="1250677"/>
            <a:ext cx="8183562" cy="4698603"/>
          </a:xfrm>
        </p:spPr>
        <p:txBody>
          <a:bodyPr>
            <a:noAutofit/>
          </a:bodyPr>
          <a:lstStyle/>
          <a:p>
            <a:r>
              <a:rPr lang="tr-TR" sz="2200" dirty="0"/>
              <a:t>Kursiyer, e-sınav başvurusunu, sınav ücretini ilgili bankalara yatırdıktan sonra bağlı olduğu kurs müdürlüğü aracılığıyla yapacaktır. </a:t>
            </a:r>
            <a:endParaRPr lang="tr-TR" sz="2200" dirty="0" smtClean="0"/>
          </a:p>
          <a:p>
            <a:r>
              <a:rPr lang="tr-TR" sz="2200" dirty="0" smtClean="0"/>
              <a:t>e-Sınav </a:t>
            </a:r>
            <a:r>
              <a:rPr lang="tr-TR" sz="2200" dirty="0"/>
              <a:t>başvurusu yapılan kursiyerlerin bilgileri bağlı oldukları milli eğitim müdürlüğü tarafından incelenecektir. Başvurusu onaylanan kursiyerler için e-sınav randevu sistemi bir sınav tarihi ve saati belirleyecektir. Randevusu onaylanan kursiyer, e-sınav tarihinden en az 3 (üç) gün önce randevusunu değiştirebilir. Kursiyerin belirlenen tarih ve saatte sınava girmesi zorunludur. Aksi takdirde kursiyer 1 (bir) sınav hakkını kullanmış sayılır. </a:t>
            </a:r>
            <a:endParaRPr lang="tr-TR" sz="2200" dirty="0" smtClean="0"/>
          </a:p>
          <a:p>
            <a:r>
              <a:rPr lang="tr-TR" sz="2200" dirty="0" smtClean="0"/>
              <a:t>e-Sınav </a:t>
            </a:r>
            <a:r>
              <a:rPr lang="tr-TR" sz="2200" dirty="0"/>
              <a:t>uygulaması sadece Türkçe olarak yapılmaktadır. Yabancı uyruklu kursiyerler için tercüman görevlendirilmesi ve yabancı dilde sınav uygulaması yapılmaz. </a:t>
            </a:r>
            <a:endParaRPr lang="tr-TR" altLang="tr-TR" sz="2200" dirty="0" smtClean="0"/>
          </a:p>
        </p:txBody>
      </p:sp>
    </p:spTree>
    <p:extLst>
      <p:ext uri="{BB962C8B-B14F-4D97-AF65-F5344CB8AC3E}">
        <p14:creationId xmlns:p14="http://schemas.microsoft.com/office/powerpoint/2010/main" xmlns="" val="3974263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600" dirty="0"/>
              <a:t>MTSK Müdürlüklerinin Yapacağı İşlemler </a:t>
            </a:r>
          </a:p>
        </p:txBody>
      </p:sp>
      <p:sp>
        <p:nvSpPr>
          <p:cNvPr id="7171" name="2 İçerik Yer Tutucusu"/>
          <p:cNvSpPr>
            <a:spLocks noGrp="1"/>
          </p:cNvSpPr>
          <p:nvPr>
            <p:ph idx="1"/>
          </p:nvPr>
        </p:nvSpPr>
        <p:spPr>
          <a:xfrm>
            <a:off x="467544" y="1052736"/>
            <a:ext cx="8183562" cy="5328592"/>
          </a:xfrm>
        </p:spPr>
        <p:txBody>
          <a:bodyPr>
            <a:noAutofit/>
          </a:bodyPr>
          <a:lstStyle/>
          <a:p>
            <a:r>
              <a:rPr lang="tr-TR" sz="2200" dirty="0" smtClean="0"/>
              <a:t>e-Sınav </a:t>
            </a:r>
            <a:r>
              <a:rPr lang="tr-TR" sz="2200" dirty="0"/>
              <a:t>başvuru işlemleri için http://mebbis.meb.gov.tr adresinden, Özel MTSK Modülüne girerek kursiyer için başvuru yapmak. </a:t>
            </a:r>
            <a:endParaRPr lang="tr-TR" sz="2200" dirty="0" smtClean="0"/>
          </a:p>
          <a:p>
            <a:r>
              <a:rPr lang="tr-TR" sz="2200" dirty="0" smtClean="0"/>
              <a:t>Başvuru </a:t>
            </a:r>
            <a:r>
              <a:rPr lang="tr-TR" sz="2200" dirty="0"/>
              <a:t>formunu ve banka dekontunu/kursiyerin dosyasında saklamak</a:t>
            </a:r>
            <a:r>
              <a:rPr lang="tr-TR" sz="2200" dirty="0" smtClean="0"/>
              <a:t>.</a:t>
            </a:r>
          </a:p>
          <a:p>
            <a:r>
              <a:rPr lang="tr-TR" sz="2200" dirty="0" smtClean="0"/>
              <a:t>Kursiyer </a:t>
            </a:r>
            <a:r>
              <a:rPr lang="tr-TR" sz="2200" dirty="0"/>
              <a:t>dosyası incelenmesinin yapılması için milli eğitim müdürlüğüne teslim etmek. </a:t>
            </a:r>
            <a:endParaRPr lang="tr-TR" sz="2200" dirty="0" smtClean="0"/>
          </a:p>
          <a:p>
            <a:r>
              <a:rPr lang="tr-TR" sz="2200" dirty="0" smtClean="0"/>
              <a:t>e-Sınava </a:t>
            </a:r>
            <a:r>
              <a:rPr lang="tr-TR" sz="2200" dirty="0"/>
              <a:t>girecek olan kursiyerler için e-sınav yerleri ile kimlik bilgilerinin yer aldığı </a:t>
            </a:r>
            <a:r>
              <a:rPr lang="tr-TR" sz="2200" dirty="0" err="1"/>
              <a:t>esınav</a:t>
            </a:r>
            <a:r>
              <a:rPr lang="tr-TR" sz="2200" dirty="0"/>
              <a:t> giriş </a:t>
            </a:r>
            <a:r>
              <a:rPr lang="tr-TR" sz="2200" dirty="0" err="1"/>
              <a:t>belgesi’ni</a:t>
            </a:r>
            <a:r>
              <a:rPr lang="tr-TR" sz="2200" dirty="0"/>
              <a:t> sistemden renkli olarak almak, bağlı oldukları millî eğitim müdürlüklerine onaylatmak ve sınav tarihinden önce kursiyerlere imza karşılığı teslim etmek</a:t>
            </a:r>
            <a:r>
              <a:rPr lang="tr-TR" sz="2200" dirty="0" smtClean="0"/>
              <a:t>. </a:t>
            </a:r>
          </a:p>
          <a:p>
            <a:r>
              <a:rPr lang="tr-TR" sz="2200" dirty="0" smtClean="0"/>
              <a:t>Sistemden </a:t>
            </a:r>
            <a:r>
              <a:rPr lang="tr-TR" sz="2200" dirty="0"/>
              <a:t>alınan e-sınav giriş belgesini kursiyerlere teslim ederken sınav esnasında yanında cep telefonu, telsiz ve benzeri iletişim araçları bulundurmama konusunda hazırlanmış olan taahhütnameyi imzalatmak. </a:t>
            </a:r>
            <a:endParaRPr lang="tr-TR" sz="2200" dirty="0" smtClean="0"/>
          </a:p>
        </p:txBody>
      </p:sp>
    </p:spTree>
    <p:extLst>
      <p:ext uri="{BB962C8B-B14F-4D97-AF65-F5344CB8AC3E}">
        <p14:creationId xmlns:p14="http://schemas.microsoft.com/office/powerpoint/2010/main" xmlns="" val="210680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a:bodyPr>
          <a:lstStyle/>
          <a:p>
            <a:pPr>
              <a:defRPr/>
            </a:pPr>
            <a:r>
              <a:rPr lang="tr-TR" sz="3600" dirty="0"/>
              <a:t>MTSK Müdürlüklerinin Yapacağı İşlemler </a:t>
            </a:r>
          </a:p>
        </p:txBody>
      </p:sp>
      <p:sp>
        <p:nvSpPr>
          <p:cNvPr id="7171" name="2 İçerik Yer Tutucusu"/>
          <p:cNvSpPr>
            <a:spLocks noGrp="1"/>
          </p:cNvSpPr>
          <p:nvPr>
            <p:ph idx="1"/>
          </p:nvPr>
        </p:nvSpPr>
        <p:spPr>
          <a:xfrm>
            <a:off x="467544" y="1052736"/>
            <a:ext cx="8183562" cy="5328592"/>
          </a:xfrm>
        </p:spPr>
        <p:txBody>
          <a:bodyPr>
            <a:noAutofit/>
          </a:bodyPr>
          <a:lstStyle/>
          <a:p>
            <a:r>
              <a:rPr lang="tr-TR" sz="2400" dirty="0"/>
              <a:t>e-Sınavın başlama saatinden en az yarım saat önce sınava girecekleri binada hazır bulunmaları gerektiğini kursiyerlere duyurmak. </a:t>
            </a:r>
            <a:endParaRPr lang="tr-TR" sz="2400" dirty="0" smtClean="0"/>
          </a:p>
          <a:p>
            <a:r>
              <a:rPr lang="tr-TR" sz="2400" b="1" u="sng" dirty="0" smtClean="0">
                <a:solidFill>
                  <a:srgbClr val="0070C0"/>
                </a:solidFill>
              </a:rPr>
              <a:t>Kursiyerlerin </a:t>
            </a:r>
            <a:r>
              <a:rPr lang="tr-TR" sz="2400" b="1" u="sng" dirty="0">
                <a:solidFill>
                  <a:srgbClr val="0070C0"/>
                </a:solidFill>
              </a:rPr>
              <a:t>sınav sırasında renkli fotoğraflı ve mühürlü sınav giriş belgesi ile birlikte fotoğraflı ve soğuk damgalı nüfus cüzdanını (pasaport ve/veya başka sınıf sürücü belgesi) yanında bulundurması gerektiğini hatırlatmak. </a:t>
            </a:r>
            <a:endParaRPr lang="tr-TR" sz="2400" b="1" u="sng" dirty="0" smtClean="0">
              <a:solidFill>
                <a:srgbClr val="0070C0"/>
              </a:solidFill>
            </a:endParaRPr>
          </a:p>
          <a:p>
            <a:r>
              <a:rPr lang="tr-TR" sz="2400" dirty="0" smtClean="0"/>
              <a:t>Sınav </a:t>
            </a:r>
            <a:r>
              <a:rPr lang="tr-TR" sz="2400" dirty="0"/>
              <a:t>tamamlandıktan sonra MEBBİS MTSKS e-sınav modülünden sınava giren kursiyerlerin sonuç listesini çıkarmak ve kursiyerlere tebliğ etmek.</a:t>
            </a:r>
            <a:endParaRPr lang="tr-TR" altLang="tr-TR" sz="2400" dirty="0"/>
          </a:p>
          <a:p>
            <a:endParaRPr lang="tr-TR" sz="2200" dirty="0" smtClean="0"/>
          </a:p>
        </p:txBody>
      </p:sp>
    </p:spTree>
    <p:extLst>
      <p:ext uri="{BB962C8B-B14F-4D97-AF65-F5344CB8AC3E}">
        <p14:creationId xmlns:p14="http://schemas.microsoft.com/office/powerpoint/2010/main" xmlns="" val="1984524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908720"/>
          </a:xfrm>
        </p:spPr>
        <p:txBody>
          <a:bodyPr>
            <a:normAutofit fontScale="90000"/>
          </a:bodyPr>
          <a:lstStyle/>
          <a:p>
            <a:pPr>
              <a:defRPr/>
            </a:pPr>
            <a:r>
              <a:rPr lang="tr-TR" sz="3600" dirty="0"/>
              <a:t>Millî Eğitim Müdürlüklerinin Yapacağı İşlemler</a:t>
            </a:r>
          </a:p>
        </p:txBody>
      </p:sp>
      <p:sp>
        <p:nvSpPr>
          <p:cNvPr id="7171" name="2 İçerik Yer Tutucusu"/>
          <p:cNvSpPr>
            <a:spLocks noGrp="1"/>
          </p:cNvSpPr>
          <p:nvPr>
            <p:ph idx="1"/>
          </p:nvPr>
        </p:nvSpPr>
        <p:spPr>
          <a:xfrm>
            <a:off x="467544" y="1052736"/>
            <a:ext cx="8183562" cy="5328592"/>
          </a:xfrm>
        </p:spPr>
        <p:txBody>
          <a:bodyPr>
            <a:noAutofit/>
          </a:bodyPr>
          <a:lstStyle/>
          <a:p>
            <a:r>
              <a:rPr lang="tr-TR" sz="2400" dirty="0" smtClean="0"/>
              <a:t>e-Sınav </a:t>
            </a:r>
            <a:r>
              <a:rPr lang="tr-TR" sz="2400" dirty="0"/>
              <a:t>başvurusu yapan kursiyerin dosyasını inceleyerek uygun olanların onay işlemini Özel MTSK Modülü üzerinden yapmak</a:t>
            </a:r>
            <a:r>
              <a:rPr lang="tr-TR" sz="2400" dirty="0" smtClean="0"/>
              <a:t>.</a:t>
            </a:r>
          </a:p>
          <a:p>
            <a:r>
              <a:rPr lang="tr-TR" sz="2400" dirty="0" smtClean="0"/>
              <a:t> e-Sınav </a:t>
            </a:r>
            <a:r>
              <a:rPr lang="tr-TR" sz="2400" dirty="0"/>
              <a:t>uygulamasına kursiyerin sınav gününde sınava giremeyeceğini gösterir doktor raporu alarak girmeyen kursiyerlerin rapor bilgilerini sınav tarihinden itibaren ilk 5 (beş) iş günü içinde Özel MTSK Modülüne işlemek.</a:t>
            </a:r>
            <a:endParaRPr lang="tr-TR" sz="2200" dirty="0" smtClean="0"/>
          </a:p>
        </p:txBody>
      </p:sp>
    </p:spTree>
    <p:extLst>
      <p:ext uri="{BB962C8B-B14F-4D97-AF65-F5344CB8AC3E}">
        <p14:creationId xmlns:p14="http://schemas.microsoft.com/office/powerpoint/2010/main" xmlns="" val="992055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dirty="0" smtClean="0"/>
              <a:t>				Teşekkürler</a:t>
            </a:r>
          </a:p>
          <a:p>
            <a:endParaRPr lang="tr-TR" dirty="0" smtClean="0"/>
          </a:p>
          <a:p>
            <a:endParaRPr lang="tr-TR" dirty="0" smtClean="0"/>
          </a:p>
          <a:p>
            <a:pPr>
              <a:buNone/>
            </a:pPr>
            <a:endParaRPr lang="tr-TR" dirty="0" smtClean="0"/>
          </a:p>
          <a:p>
            <a:pPr algn="ctr">
              <a:buNone/>
            </a:pPr>
            <a:r>
              <a:rPr lang="tr-TR" dirty="0" smtClean="0"/>
              <a:t>Zeynep ÖZER</a:t>
            </a:r>
          </a:p>
          <a:p>
            <a:pPr algn="ctr">
              <a:buNone/>
            </a:pPr>
            <a:r>
              <a:rPr lang="tr-TR" dirty="0" smtClean="0"/>
              <a:t>Ferhat ÜZÜMCÜ</a:t>
            </a:r>
          </a:p>
          <a:p>
            <a:pPr>
              <a:buNone/>
            </a:pPr>
            <a:endParaRPr lang="tr-TR" dirty="0" smtClean="0"/>
          </a:p>
          <a:p>
            <a:pPr>
              <a:buNone/>
            </a:pPr>
            <a:endParaRPr lang="tr-T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Avantajları</a:t>
            </a:r>
          </a:p>
        </p:txBody>
      </p:sp>
      <p:sp>
        <p:nvSpPr>
          <p:cNvPr id="8195" name="2 İçerik Yer Tutucusu"/>
          <p:cNvSpPr>
            <a:spLocks noGrp="1"/>
          </p:cNvSpPr>
          <p:nvPr>
            <p:ph idx="1"/>
          </p:nvPr>
        </p:nvSpPr>
        <p:spPr>
          <a:xfrm>
            <a:off x="503238" y="1466701"/>
            <a:ext cx="8183562" cy="3546475"/>
          </a:xfrm>
        </p:spPr>
        <p:txBody>
          <a:bodyPr/>
          <a:lstStyle/>
          <a:p>
            <a:pPr eaLnBrk="1" hangingPunct="1"/>
            <a:r>
              <a:rPr lang="tr-TR" altLang="tr-TR" sz="2400" dirty="0" smtClean="0"/>
              <a:t>Klasik Sınavdaki Ekonomik Kayıplar</a:t>
            </a:r>
          </a:p>
          <a:p>
            <a:pPr lvl="1" eaLnBrk="1" hangingPunct="1"/>
            <a:r>
              <a:rPr lang="tr-TR" altLang="tr-TR" dirty="0" smtClean="0"/>
              <a:t>Kitapçık basım masrafı</a:t>
            </a:r>
          </a:p>
          <a:p>
            <a:pPr lvl="1" eaLnBrk="1" hangingPunct="1"/>
            <a:r>
              <a:rPr lang="tr-TR" altLang="tr-TR" dirty="0" smtClean="0"/>
              <a:t>Kitapçıkların transfer masrafı</a:t>
            </a:r>
          </a:p>
          <a:p>
            <a:pPr lvl="1" eaLnBrk="1" hangingPunct="1"/>
            <a:r>
              <a:rPr lang="tr-TR" altLang="tr-TR" dirty="0" smtClean="0"/>
              <a:t>Cevapların değerlendirilmesi için optik okuma masrafı</a:t>
            </a:r>
          </a:p>
          <a:p>
            <a:pPr lvl="1" eaLnBrk="1" hangingPunct="1"/>
            <a:r>
              <a:rPr lang="tr-TR" altLang="tr-TR" dirty="0" smtClean="0"/>
              <a:t>Sonuçların duyurulması için posta masrafı	</a:t>
            </a:r>
          </a:p>
          <a:p>
            <a:pPr eaLnBrk="1" hangingPunct="1"/>
            <a:endParaRPr lang="tr-TR" altLang="tr-TR" sz="2400" dirty="0" smtClean="0"/>
          </a:p>
          <a:p>
            <a:pPr eaLnBrk="1" hangingPunct="1"/>
            <a:endParaRPr lang="tr-TR" altLang="tr-TR" sz="2400" dirty="0" smtClean="0"/>
          </a:p>
        </p:txBody>
      </p:sp>
      <p:sp>
        <p:nvSpPr>
          <p:cNvPr id="4" name="3 Metin kutusu"/>
          <p:cNvSpPr txBox="1"/>
          <p:nvPr/>
        </p:nvSpPr>
        <p:spPr>
          <a:xfrm>
            <a:off x="827088" y="5517232"/>
            <a:ext cx="7416800" cy="52322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spAutoFit/>
          </a:bodyPr>
          <a:lstStyle>
            <a:defPPr>
              <a:defRPr lang="tr-TR"/>
            </a:defPPr>
            <a:lvl1pPr fontAlgn="auto">
              <a:spcBef>
                <a:spcPts val="0"/>
              </a:spcBef>
              <a:spcAft>
                <a:spcPts val="0"/>
              </a:spcAft>
              <a:defRPr sz="2800" b="1">
                <a:solidFill>
                  <a:srgbClr val="FF0000"/>
                </a:solidFill>
              </a:defRPr>
            </a:lvl1pPr>
          </a:lstStyle>
          <a:p>
            <a:r>
              <a:rPr lang="tr-TR" dirty="0"/>
              <a:t>Elektronik sınavda böyle masraflar olmaz.</a:t>
            </a:r>
          </a:p>
        </p:txBody>
      </p:sp>
    </p:spTree>
    <p:extLst>
      <p:ext uri="{BB962C8B-B14F-4D97-AF65-F5344CB8AC3E}">
        <p14:creationId xmlns:p14="http://schemas.microsoft.com/office/powerpoint/2010/main" xmlns="" val="3367473161"/>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eaLnBrk="1" fontAlgn="auto" hangingPunct="1">
              <a:spcAft>
                <a:spcPts val="0"/>
              </a:spcAft>
              <a:defRPr/>
            </a:pPr>
            <a:r>
              <a:rPr lang="tr-TR" dirty="0"/>
              <a:t>Sistemin İşleyişi</a:t>
            </a:r>
          </a:p>
        </p:txBody>
      </p:sp>
      <p:sp>
        <p:nvSpPr>
          <p:cNvPr id="10243" name="2 İçerik Yer Tutucusu"/>
          <p:cNvSpPr>
            <a:spLocks noGrp="1"/>
          </p:cNvSpPr>
          <p:nvPr>
            <p:ph idx="1"/>
          </p:nvPr>
        </p:nvSpPr>
        <p:spPr>
          <a:xfrm>
            <a:off x="251520" y="1052736"/>
            <a:ext cx="8640960" cy="3889375"/>
          </a:xfrm>
        </p:spPr>
        <p:txBody>
          <a:bodyPr>
            <a:normAutofit/>
          </a:bodyPr>
          <a:lstStyle/>
          <a:p>
            <a:pPr eaLnBrk="1" hangingPunct="1"/>
            <a:r>
              <a:rPr lang="tr-TR" altLang="tr-TR" sz="3000" dirty="0" smtClean="0"/>
              <a:t>Aday salonda kendisi için ayrılan sınav cihazının başına geçer.</a:t>
            </a:r>
          </a:p>
          <a:p>
            <a:pPr eaLnBrk="1" hangingPunct="1"/>
            <a:r>
              <a:rPr lang="tr-TR" altLang="tr-TR" sz="3000" dirty="0" smtClean="0"/>
              <a:t>Bilgilerinin bulunduğu giriş ekranı karşısına gelir.</a:t>
            </a:r>
          </a:p>
          <a:p>
            <a:pPr eaLnBrk="1" hangingPunct="1"/>
            <a:r>
              <a:rPr lang="tr-TR" altLang="tr-TR" sz="3000" dirty="0" smtClean="0"/>
              <a:t>Aday bu bilgilerin doğruluğunu onaylar </a:t>
            </a:r>
          </a:p>
          <a:p>
            <a:pPr eaLnBrk="1" hangingPunct="1">
              <a:buFont typeface="Wingdings 2" pitchFamily="18" charset="2"/>
              <a:buNone/>
            </a:pPr>
            <a:endParaRPr lang="tr-TR" altLang="tr-TR" sz="2400" dirty="0" smtClean="0"/>
          </a:p>
        </p:txBody>
      </p:sp>
      <p:pic>
        <p:nvPicPr>
          <p:cNvPr id="4" name="3 Resim" descr="giris.png"/>
          <p:cNvPicPr>
            <a:picLocks noChangeAspect="1"/>
          </p:cNvPicPr>
          <p:nvPr/>
        </p:nvPicPr>
        <p:blipFill>
          <a:blip r:embed="rId2" cstate="print"/>
          <a:stretch>
            <a:fillRect/>
          </a:stretch>
        </p:blipFill>
        <p:spPr>
          <a:xfrm>
            <a:off x="1187624" y="3140968"/>
            <a:ext cx="6912768" cy="36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4821378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Sistemin İşleyişi</a:t>
            </a:r>
            <a:endParaRPr lang="tr-TR" dirty="0"/>
          </a:p>
        </p:txBody>
      </p:sp>
      <p:sp>
        <p:nvSpPr>
          <p:cNvPr id="11267" name="2 İçerik Yer Tutucusu"/>
          <p:cNvSpPr>
            <a:spLocks noGrp="1"/>
          </p:cNvSpPr>
          <p:nvPr>
            <p:ph idx="1"/>
          </p:nvPr>
        </p:nvSpPr>
        <p:spPr>
          <a:xfrm>
            <a:off x="503238" y="908720"/>
            <a:ext cx="7813178" cy="1584176"/>
          </a:xfrm>
        </p:spPr>
        <p:txBody>
          <a:bodyPr>
            <a:normAutofit fontScale="92500" lnSpcReduction="20000"/>
          </a:bodyPr>
          <a:lstStyle/>
          <a:p>
            <a:pPr marL="0" indent="0" algn="just" eaLnBrk="1" hangingPunct="1">
              <a:buNone/>
            </a:pPr>
            <a:endParaRPr lang="tr-TR" altLang="tr-TR" sz="2800" dirty="0" smtClean="0"/>
          </a:p>
          <a:p>
            <a:pPr algn="just" eaLnBrk="1" hangingPunct="1"/>
            <a:r>
              <a:rPr lang="tr-TR" altLang="tr-TR" sz="2800" dirty="0" smtClean="0"/>
              <a:t>Adaydan sınava başlamak için onay istenir. </a:t>
            </a:r>
          </a:p>
          <a:p>
            <a:pPr algn="just" eaLnBrk="1" hangingPunct="1"/>
            <a:r>
              <a:rPr lang="tr-TR" altLang="tr-TR" sz="2800" dirty="0" smtClean="0"/>
              <a:t>Adayın “Sınava Başla” butonuna basmasıyla birlikte sınav başlar.</a:t>
            </a:r>
          </a:p>
          <a:p>
            <a:pPr algn="just" eaLnBrk="1" hangingPunct="1"/>
            <a:endParaRPr lang="tr-TR" altLang="tr-TR" sz="2400" dirty="0" smtClean="0"/>
          </a:p>
        </p:txBody>
      </p:sp>
      <p:pic>
        <p:nvPicPr>
          <p:cNvPr id="4" name="3 Resim" descr="giris.png"/>
          <p:cNvPicPr>
            <a:picLocks noChangeAspect="1"/>
          </p:cNvPicPr>
          <p:nvPr/>
        </p:nvPicPr>
        <p:blipFill>
          <a:blip r:embed="rId2" cstate="print"/>
          <a:stretch>
            <a:fillRect/>
          </a:stretch>
        </p:blipFill>
        <p:spPr>
          <a:xfrm>
            <a:off x="899592" y="2636912"/>
            <a:ext cx="7200800" cy="4149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8519285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İçerik Yer Tutucusu"/>
          <p:cNvSpPr>
            <a:spLocks noGrp="1"/>
          </p:cNvSpPr>
          <p:nvPr>
            <p:ph idx="1"/>
          </p:nvPr>
        </p:nvSpPr>
        <p:spPr>
          <a:xfrm>
            <a:off x="467543" y="980728"/>
            <a:ext cx="8424935" cy="2016224"/>
          </a:xfrm>
        </p:spPr>
        <p:txBody>
          <a:bodyPr/>
          <a:lstStyle/>
          <a:p>
            <a:pPr algn="just" eaLnBrk="1" hangingPunct="1"/>
            <a:r>
              <a:rPr lang="tr-TR" altLang="tr-TR" sz="2800" dirty="0" smtClean="0"/>
              <a:t>Adayın ekranına sorular sırayla gelir.</a:t>
            </a:r>
          </a:p>
          <a:p>
            <a:pPr algn="just" eaLnBrk="1" hangingPunct="1"/>
            <a:r>
              <a:rPr lang="tr-TR" altLang="tr-TR" sz="2800" dirty="0" smtClean="0"/>
              <a:t>Aday istediği soruyu daha sonra cevaplamak üzere boş geçebilir.</a:t>
            </a:r>
          </a:p>
          <a:p>
            <a:pPr algn="just" eaLnBrk="1" hangingPunct="1"/>
            <a:r>
              <a:rPr lang="tr-TR" altLang="tr-TR" sz="2800" dirty="0" smtClean="0"/>
              <a:t>İşaretlediği soruyu daha sonra düzeltebilir.</a:t>
            </a:r>
          </a:p>
          <a:p>
            <a:pPr algn="just" eaLnBrk="1" hangingPunct="1">
              <a:buFont typeface="Wingdings 2" pitchFamily="18" charset="2"/>
              <a:buNone/>
            </a:pPr>
            <a:endParaRPr lang="tr-TR" altLang="tr-TR" dirty="0" smtClean="0"/>
          </a:p>
          <a:p>
            <a:pPr algn="just" eaLnBrk="1" hangingPunct="1">
              <a:buFont typeface="Wingdings 2" pitchFamily="18" charset="2"/>
              <a:buNone/>
            </a:pPr>
            <a:endParaRPr lang="tr-TR" altLang="tr-TR" dirty="0" smtClean="0"/>
          </a:p>
        </p:txBody>
      </p:sp>
      <p:pic>
        <p:nvPicPr>
          <p:cNvPr id="4" name="3 Resim" descr="giris.png"/>
          <p:cNvPicPr>
            <a:picLocks noChangeAspect="1"/>
          </p:cNvPicPr>
          <p:nvPr/>
        </p:nvPicPr>
        <p:blipFill>
          <a:blip r:embed="rId2" cstate="print"/>
          <a:stretch>
            <a:fillRect/>
          </a:stretch>
        </p:blipFill>
        <p:spPr>
          <a:xfrm>
            <a:off x="539552" y="3284984"/>
            <a:ext cx="7992888" cy="3456384"/>
          </a:xfrm>
          <a:prstGeom prst="rect">
            <a:avLst/>
          </a:prstGeom>
          <a:ln>
            <a:noFill/>
          </a:ln>
          <a:effectLst>
            <a:outerShdw blurRad="292100" dist="139700" dir="2700000" algn="tl" rotWithShape="0">
              <a:srgbClr val="333333">
                <a:alpha val="65000"/>
              </a:srgbClr>
            </a:outerShdw>
          </a:effectLst>
        </p:spPr>
      </p:pic>
      <p:sp>
        <p:nvSpPr>
          <p:cNvPr id="7" name="1 Başlık"/>
          <p:cNvSpPr>
            <a:spLocks noGrp="1"/>
          </p:cNvSpPr>
          <p:nvPr>
            <p:ph type="title"/>
          </p:nvPr>
        </p:nvSpPr>
        <p:spPr/>
        <p:txBody>
          <a:bodyPr>
            <a:normAutofit/>
          </a:bodyPr>
          <a:lstStyle/>
          <a:p>
            <a:pPr eaLnBrk="1" fontAlgn="auto" hangingPunct="1">
              <a:spcAft>
                <a:spcPts val="0"/>
              </a:spcAft>
              <a:defRPr/>
            </a:pPr>
            <a:r>
              <a:rPr lang="tr-TR" dirty="0"/>
              <a:t>Sistemin İşleyişi</a:t>
            </a:r>
          </a:p>
        </p:txBody>
      </p:sp>
    </p:spTree>
    <p:extLst>
      <p:ext uri="{BB962C8B-B14F-4D97-AF65-F5344CB8AC3E}">
        <p14:creationId xmlns:p14="http://schemas.microsoft.com/office/powerpoint/2010/main" xmlns="" val="24567123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Sistemin İşleyişi</a:t>
            </a:r>
            <a:endParaRPr lang="tr-TR" dirty="0"/>
          </a:p>
        </p:txBody>
      </p:sp>
      <p:sp>
        <p:nvSpPr>
          <p:cNvPr id="13315" name="2 İçerik Yer Tutucusu"/>
          <p:cNvSpPr>
            <a:spLocks noGrp="1"/>
          </p:cNvSpPr>
          <p:nvPr>
            <p:ph idx="1"/>
          </p:nvPr>
        </p:nvSpPr>
        <p:spPr>
          <a:xfrm>
            <a:off x="467544" y="1070843"/>
            <a:ext cx="8412331" cy="2214141"/>
          </a:xfrm>
        </p:spPr>
        <p:txBody>
          <a:bodyPr>
            <a:normAutofit lnSpcReduction="10000"/>
          </a:bodyPr>
          <a:lstStyle/>
          <a:p>
            <a:pPr algn="just" eaLnBrk="1" hangingPunct="1"/>
            <a:r>
              <a:rPr lang="tr-TR" altLang="tr-TR" sz="2800" dirty="0" smtClean="0"/>
              <a:t>Aday doğru olduğunu düşündüğü seçeneğin üzerine dokunarak işaretler.</a:t>
            </a:r>
          </a:p>
          <a:p>
            <a:pPr algn="just" eaLnBrk="1" hangingPunct="1"/>
            <a:r>
              <a:rPr lang="tr-TR" altLang="tr-TR" sz="2800" dirty="0" smtClean="0"/>
              <a:t>Daha sonra fikir değiştirip başka bir seçenek işaretlemek isterse istediği seçeneğe basarak cevabı değiştirir.</a:t>
            </a:r>
          </a:p>
          <a:p>
            <a:pPr algn="just" eaLnBrk="1" hangingPunct="1"/>
            <a:endParaRPr lang="tr-TR" altLang="tr-TR" sz="2400" dirty="0" smtClean="0"/>
          </a:p>
        </p:txBody>
      </p:sp>
      <p:pic>
        <p:nvPicPr>
          <p:cNvPr id="4" name="3 Resim" descr="giris.png"/>
          <p:cNvPicPr>
            <a:picLocks noChangeAspect="1"/>
          </p:cNvPicPr>
          <p:nvPr/>
        </p:nvPicPr>
        <p:blipFill>
          <a:blip r:embed="rId2" cstate="print"/>
          <a:stretch>
            <a:fillRect/>
          </a:stretch>
        </p:blipFill>
        <p:spPr>
          <a:xfrm>
            <a:off x="971600" y="3356992"/>
            <a:ext cx="7272808" cy="3384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5338036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mgk1</Template>
  <TotalTime>1009</TotalTime>
  <Words>2635</Words>
  <Application>Microsoft Office PowerPoint</Application>
  <PresentationFormat>Ekran Gösterisi (4:3)</PresentationFormat>
  <Paragraphs>216</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mgk1</vt:lpstr>
      <vt:lpstr>Elektronik Sınav Sistemi</vt:lpstr>
      <vt:lpstr>E-Sınav Nedir?</vt:lpstr>
      <vt:lpstr>Kimler Başvurabilir</vt:lpstr>
      <vt:lpstr>Avantajları</vt:lpstr>
      <vt:lpstr>Avantajları</vt:lpstr>
      <vt:lpstr>Sistemin İşleyişi</vt:lpstr>
      <vt:lpstr>Sistemin İşleyişi</vt:lpstr>
      <vt:lpstr>Sistemin İşleyişi</vt:lpstr>
      <vt:lpstr>Sistemin İşleyişi</vt:lpstr>
      <vt:lpstr>Sistemin İşleyişi</vt:lpstr>
      <vt:lpstr>Sistemin İşleyişi</vt:lpstr>
      <vt:lpstr>Sistemin İşleyişi</vt:lpstr>
      <vt:lpstr>Sistemin İşleyişi</vt:lpstr>
      <vt:lpstr>Güvenlik</vt:lpstr>
      <vt:lpstr>Güvenlik</vt:lpstr>
      <vt:lpstr>Güvenlik</vt:lpstr>
      <vt:lpstr>Güvenlik</vt:lpstr>
      <vt:lpstr>Güvenlik</vt:lpstr>
      <vt:lpstr>Soru Bankası</vt:lpstr>
      <vt:lpstr>Soru Bankası</vt:lpstr>
      <vt:lpstr>E-sınav Uygulaması</vt:lpstr>
      <vt:lpstr>E-sınav Giriş Belgesi</vt:lpstr>
      <vt:lpstr>E-sınav Uygulaması</vt:lpstr>
      <vt:lpstr>E-sınav Uygulaması</vt:lpstr>
      <vt:lpstr>E-sınav Uygulaması</vt:lpstr>
      <vt:lpstr>Sınavın Geçersiz Sayıldığı Durumlar</vt:lpstr>
      <vt:lpstr>Sınav Değerlendirmesi</vt:lpstr>
      <vt:lpstr>Sınav Sonuçlarının Bildirilmesi</vt:lpstr>
      <vt:lpstr>e-Sınav Bina Komisyonu</vt:lpstr>
      <vt:lpstr>e-Sınav Bina Komisyonu</vt:lpstr>
      <vt:lpstr>e-sınav</vt:lpstr>
      <vt:lpstr>e-sınav</vt:lpstr>
      <vt:lpstr>e-sınav</vt:lpstr>
      <vt:lpstr>Uygulama Sınavı ve Aday Sayısı Hedeflerimiz</vt:lpstr>
      <vt:lpstr>E-Sınav Uygulaması</vt:lpstr>
      <vt:lpstr>E-Sınav Uygulaması</vt:lpstr>
      <vt:lpstr>E-Sınav Uygulaması</vt:lpstr>
      <vt:lpstr>E-Sınav Uygulaması</vt:lpstr>
      <vt:lpstr>E-sınav Başvuru Ücreti Ve Banka İşlemleri</vt:lpstr>
      <vt:lpstr>Kursiyer Başvuru İşlemleri</vt:lpstr>
      <vt:lpstr>MTSK Müdürlüklerinin Yapacağı İşlemler </vt:lpstr>
      <vt:lpstr>MTSK Müdürlüklerinin Yapacağı İşlemler </vt:lpstr>
      <vt:lpstr>Millî Eğitim Müdürlüklerinin Yapacağı İşlemler</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ZeynepOZER</cp:lastModifiedBy>
  <cp:revision>97</cp:revision>
  <dcterms:created xsi:type="dcterms:W3CDTF">2012-02-22T07:31:13Z</dcterms:created>
  <dcterms:modified xsi:type="dcterms:W3CDTF">2018-04-17T08:05:06Z</dcterms:modified>
</cp:coreProperties>
</file>