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sldIdLst>
    <p:sldId id="308" r:id="rId2"/>
    <p:sldId id="325" r:id="rId3"/>
    <p:sldId id="321" r:id="rId4"/>
    <p:sldId id="299" r:id="rId5"/>
    <p:sldId id="300" r:id="rId6"/>
    <p:sldId id="301" r:id="rId7"/>
    <p:sldId id="262" r:id="rId8"/>
    <p:sldId id="264" r:id="rId9"/>
    <p:sldId id="303" r:id="rId10"/>
    <p:sldId id="322" r:id="rId11"/>
    <p:sldId id="297" r:id="rId12"/>
    <p:sldId id="312" r:id="rId13"/>
    <p:sldId id="289" r:id="rId14"/>
    <p:sldId id="319" r:id="rId15"/>
    <p:sldId id="333" r:id="rId16"/>
    <p:sldId id="329" r:id="rId17"/>
    <p:sldId id="323" r:id="rId18"/>
    <p:sldId id="332" r:id="rId19"/>
    <p:sldId id="324" r:id="rId20"/>
    <p:sldId id="29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1362" autoAdjust="0"/>
  </p:normalViewPr>
  <p:slideViewPr>
    <p:cSldViewPr>
      <p:cViewPr varScale="1">
        <p:scale>
          <a:sx n="85" d="100"/>
          <a:sy n="85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1F17-64CE-48A7-AEA8-ABBB749C0012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C8CAE-91B4-4633-8A90-E3A372884E1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400" dirty="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tr-TR" sz="1600" b="1" dirty="0" smtClean="0">
                <a:solidFill>
                  <a:srgbClr val="7030A0"/>
                </a:solidFill>
              </a:rPr>
              <a:t>Kimi gittiği yeri mutlu eder,</a:t>
            </a:r>
            <a:r>
              <a:rPr lang="tr-TR" sz="1600" b="1" baseline="0" dirty="0" smtClean="0">
                <a:solidFill>
                  <a:srgbClr val="7030A0"/>
                </a:solidFill>
              </a:rPr>
              <a:t> kimi de terk ettiği yeri…</a:t>
            </a:r>
            <a:endParaRPr lang="tr-TR" sz="1600" b="1" dirty="0">
              <a:solidFill>
                <a:srgbClr val="7030A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8CAE-91B4-4633-8A90-E3A372884E1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FC87C-F3A7-4960-9390-E1A43A5C325F}" type="slidenum">
              <a:rPr lang="tr-TR"/>
              <a:pPr/>
              <a:t>3</a:t>
            </a:fld>
            <a:endParaRPr lang="tr-TR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8CAE-91B4-4633-8A90-E3A372884E1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A279-A6CF-40FE-8E9B-BFB23E432E68}" type="slidenum">
              <a:rPr lang="tr-TR"/>
              <a:pPr/>
              <a:t>10</a:t>
            </a:fld>
            <a:endParaRPr lang="tr-TR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Etkili İletişim Becerileri - Öğretmenler İçin     Hazırlayan:Uzm. Psik. Dan. Sanem TOPUZ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8B56C-DDE3-4A30-8ACE-8EFF7C2AC928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239713"/>
            <a:ext cx="6097588" cy="4573587"/>
          </a:xfrm>
          <a:ln/>
        </p:spPr>
      </p:sp>
      <p:sp>
        <p:nvSpPr>
          <p:cNvPr id="17305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19233" y="4928020"/>
            <a:ext cx="6095472" cy="3884386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8CAE-91B4-4633-8A90-E3A372884E15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8CAE-91B4-4633-8A90-E3A372884E15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381000"/>
            <a:ext cx="7086600" cy="609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228600" y="1524000"/>
            <a:ext cx="8534400" cy="4724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C5069-A8FB-4549-B0EC-06DCD167ABAE}" type="datetimeFigureOut">
              <a:rPr lang="tr-TR" smtClean="0"/>
              <a:pPr/>
              <a:t>28.12.2016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BF62B3-7E4F-46FE-AF75-A095FF8B42F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ln/>
                <a:solidFill>
                  <a:schemeClr val="accent3"/>
                </a:solidFill>
              </a:rPr>
              <a:t/>
            </a:r>
            <a:br>
              <a:rPr lang="tr-TR" sz="6000" b="1" dirty="0" smtClean="0">
                <a:ln/>
                <a:solidFill>
                  <a:schemeClr val="accent3"/>
                </a:solidFill>
              </a:rPr>
            </a:br>
            <a:r>
              <a:rPr lang="tr-TR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3600" b="1" dirty="0" smtClean="0">
                <a:ln/>
                <a:solidFill>
                  <a:srgbClr val="0070C0"/>
                </a:solidFill>
              </a:rPr>
              <a:t> </a:t>
            </a:r>
            <a:r>
              <a:rPr lang="tr-TR" sz="7200" b="1" dirty="0" smtClean="0">
                <a:ln/>
                <a:solidFill>
                  <a:srgbClr val="00B050"/>
                </a:solidFill>
              </a:rPr>
              <a:t/>
            </a:r>
            <a:br>
              <a:rPr lang="tr-TR" sz="7200" b="1" dirty="0" smtClean="0">
                <a:ln/>
                <a:solidFill>
                  <a:srgbClr val="00B050"/>
                </a:solidFill>
              </a:rPr>
            </a:br>
            <a:r>
              <a:rPr lang="tr-TR" sz="2700" b="1" dirty="0" smtClean="0">
                <a:ln/>
                <a:solidFill>
                  <a:srgbClr val="0070C0"/>
                </a:solidFill>
              </a:rPr>
              <a:t/>
            </a:r>
            <a:br>
              <a:rPr lang="tr-TR" sz="2700" b="1" dirty="0" smtClean="0">
                <a:ln/>
                <a:solidFill>
                  <a:srgbClr val="0070C0"/>
                </a:solidFill>
              </a:rPr>
            </a:br>
            <a:r>
              <a:rPr lang="tr-TR" sz="3200" b="1" cap="none" dirty="0" smtClean="0">
                <a:ln/>
                <a:solidFill>
                  <a:srgbClr val="0070C0"/>
                </a:solidFill>
              </a:rPr>
              <a:t/>
            </a:r>
            <a:br>
              <a:rPr lang="tr-TR" sz="3200" b="1" cap="none" dirty="0" smtClean="0">
                <a:ln/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</a:p>
          <a:p>
            <a:pPr>
              <a:buNone/>
            </a:pPr>
            <a:endParaRPr lang="tr-TR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endParaRPr lang="tr-TR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00B0F0"/>
                </a:solidFill>
                <a:latin typeface="Arial Black" pitchFamily="34" charset="0"/>
              </a:rPr>
              <a:t>Anlamak İçin Dinlemiyoruz, Cevap Vermek İçin Dinliyoruz.</a:t>
            </a:r>
          </a:p>
          <a:p>
            <a:pPr>
              <a:buNone/>
            </a:pPr>
            <a:endParaRPr lang="tr-TR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7030A0"/>
                </a:solidFill>
                <a:latin typeface="Arial Black" pitchFamily="34" charset="0"/>
              </a:rPr>
              <a:t>   ANLAŞILMAK İSTER İNSAN,                    ANLATMAKTAN ZİYADE.</a:t>
            </a:r>
          </a:p>
          <a:p>
            <a:pPr>
              <a:buNone/>
            </a:pPr>
            <a:endParaRPr lang="tr-TR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C00000"/>
                </a:solidFill>
                <a:latin typeface="Arial Black" pitchFamily="34" charset="0"/>
              </a:rPr>
              <a:t>   Sigara içmeyiniz. Şayet sigara içecekseniz izmaritlerinizi lütfen yere atmayınız.</a:t>
            </a:r>
          </a:p>
          <a:p>
            <a:pPr>
              <a:buNone/>
            </a:pPr>
            <a:endParaRPr lang="tr-TR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endParaRPr lang="tr-TR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00B050"/>
                </a:solidFill>
                <a:latin typeface="Arial Black" pitchFamily="34" charset="0"/>
              </a:rPr>
              <a:t>      Telefonlarınız kapalıysa  başlayabiliriz.</a:t>
            </a:r>
          </a:p>
          <a:p>
            <a:endParaRPr lang="tr-TR" sz="28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tr-TR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800" b="1" dirty="0" smtClean="0">
                <a:ln/>
                <a:solidFill>
                  <a:srgbClr val="0070C0"/>
                </a:solidFill>
              </a:rPr>
              <a:t>                          </a:t>
            </a:r>
            <a:r>
              <a:rPr lang="tr-TR" sz="2800" b="1" i="1" dirty="0" smtClean="0">
                <a:ln/>
                <a:solidFill>
                  <a:srgbClr val="FF0000"/>
                </a:solidFill>
              </a:rPr>
              <a:t>Mehmet Şah MARHAN</a:t>
            </a:r>
            <a:endParaRPr lang="tr-TR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Mehmet Şah MARHAN\Desktop\in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357826"/>
            <a:ext cx="714380" cy="928694"/>
          </a:xfrm>
          <a:prstGeom prst="rect">
            <a:avLst/>
          </a:prstGeom>
          <a:noFill/>
        </p:spPr>
      </p:pic>
      <p:pic>
        <p:nvPicPr>
          <p:cNvPr id="6" name="Picture 2" descr="C:\Users\Mehmet Şah MARHAN\Desktop\ImageThumbnai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1285852" cy="1214446"/>
          </a:xfrm>
          <a:prstGeom prst="rect">
            <a:avLst/>
          </a:prstGeom>
          <a:noFill/>
        </p:spPr>
      </p:pic>
      <p:pic>
        <p:nvPicPr>
          <p:cNvPr id="7" name="Picture 2" descr="C:\Users\Mehmet Şah MARHAN\Desktop\ImageThumbnai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0"/>
            <a:ext cx="1143008" cy="1214446"/>
          </a:xfrm>
          <a:prstGeom prst="rect">
            <a:avLst/>
          </a:prstGeom>
          <a:noFill/>
        </p:spPr>
      </p:pic>
      <p:pic>
        <p:nvPicPr>
          <p:cNvPr id="14337" name="Picture 1" descr="C:\Users\Mehmet Şah MARHAN\Desktop\3697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0"/>
            <a:ext cx="6072190" cy="1857388"/>
          </a:xfrm>
          <a:prstGeom prst="rect">
            <a:avLst/>
          </a:prstGeom>
          <a:noFill/>
        </p:spPr>
      </p:pic>
      <p:pic>
        <p:nvPicPr>
          <p:cNvPr id="14338" name="Picture 2" descr="C:\Users\Mehmet Şah MARHAN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3286124"/>
            <a:ext cx="1500198" cy="168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3" name="Text Box 23"/>
          <p:cNvSpPr txBox="1">
            <a:spLocks noChangeArrowheads="1"/>
          </p:cNvSpPr>
          <p:nvPr/>
        </p:nvSpPr>
        <p:spPr bwMode="auto">
          <a:xfrm>
            <a:off x="2655888" y="1123950"/>
            <a:ext cx="3773487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>
                <a:solidFill>
                  <a:srgbClr val="FF0000"/>
                </a:solidFill>
                <a:latin typeface="Arial" charset="0"/>
              </a:rPr>
              <a:t>KİŞİLER ARASI İLETİŞİM</a:t>
            </a:r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H="1">
            <a:off x="2105025" y="1497013"/>
            <a:ext cx="2466975" cy="8699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45" name="Text Box 25"/>
          <p:cNvSpPr txBox="1">
            <a:spLocks noChangeArrowheads="1"/>
          </p:cNvSpPr>
          <p:nvPr/>
        </p:nvSpPr>
        <p:spPr bwMode="auto">
          <a:xfrm>
            <a:off x="260350" y="2374900"/>
            <a:ext cx="3773488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>
                <a:solidFill>
                  <a:srgbClr val="00B0F0"/>
                </a:solidFill>
                <a:latin typeface="Arial" charset="0"/>
              </a:rPr>
              <a:t>SÖZLÜ İLETİŞİM</a:t>
            </a:r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>
            <a:off x="4549775" y="1498600"/>
            <a:ext cx="2466975" cy="8699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47" name="Text Box 27"/>
          <p:cNvSpPr txBox="1">
            <a:spLocks noChangeArrowheads="1"/>
          </p:cNvSpPr>
          <p:nvPr/>
        </p:nvSpPr>
        <p:spPr bwMode="auto">
          <a:xfrm>
            <a:off x="5048250" y="2376488"/>
            <a:ext cx="3773488" cy="3762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>
                <a:solidFill>
                  <a:srgbClr val="00B050"/>
                </a:solidFill>
                <a:latin typeface="Arial" charset="0"/>
              </a:rPr>
              <a:t>SÖZSÜZ İLETİŞİM</a:t>
            </a:r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>
            <a:off x="928688" y="2759075"/>
            <a:ext cx="1174750" cy="9001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49" name="Text Box 29"/>
          <p:cNvSpPr txBox="1">
            <a:spLocks noChangeArrowheads="1"/>
          </p:cNvSpPr>
          <p:nvPr/>
        </p:nvSpPr>
        <p:spPr bwMode="auto">
          <a:xfrm>
            <a:off x="342900" y="3665538"/>
            <a:ext cx="1204913" cy="3762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>
                <a:solidFill>
                  <a:srgbClr val="FF0000"/>
                </a:solidFill>
                <a:latin typeface="Arial" charset="0"/>
              </a:rPr>
              <a:t>DİL</a:t>
            </a:r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2103438" y="2757488"/>
            <a:ext cx="1174750" cy="9001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2532063" y="3663950"/>
            <a:ext cx="1408112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>
                <a:solidFill>
                  <a:srgbClr val="7030A0"/>
                </a:solidFill>
                <a:latin typeface="Arial" charset="0"/>
              </a:rPr>
              <a:t>DİL ÖTESİ</a:t>
            </a:r>
          </a:p>
        </p:txBody>
      </p:sp>
      <p:sp>
        <p:nvSpPr>
          <p:cNvPr id="286752" name="Text Box 32"/>
          <p:cNvSpPr txBox="1">
            <a:spLocks noChangeArrowheads="1"/>
          </p:cNvSpPr>
          <p:nvPr/>
        </p:nvSpPr>
        <p:spPr bwMode="auto">
          <a:xfrm>
            <a:off x="5848350" y="3097213"/>
            <a:ext cx="2482850" cy="3762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00B0F0"/>
                </a:solidFill>
                <a:latin typeface="Arial" charset="0"/>
              </a:rPr>
              <a:t>YÜZ-BEDEN</a:t>
            </a:r>
          </a:p>
        </p:txBody>
      </p:sp>
      <p:sp>
        <p:nvSpPr>
          <p:cNvPr id="286753" name="Text Box 33"/>
          <p:cNvSpPr txBox="1">
            <a:spLocks noChangeArrowheads="1"/>
          </p:cNvSpPr>
          <p:nvPr/>
        </p:nvSpPr>
        <p:spPr bwMode="auto">
          <a:xfrm>
            <a:off x="5819775" y="3752850"/>
            <a:ext cx="2511425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7030A0"/>
                </a:solidFill>
                <a:latin typeface="Arial" charset="0"/>
              </a:rPr>
              <a:t>BEDENSEL TEMAS</a:t>
            </a:r>
          </a:p>
        </p:txBody>
      </p:sp>
      <p:sp>
        <p:nvSpPr>
          <p:cNvPr id="286754" name="Line 34"/>
          <p:cNvSpPr>
            <a:spLocks noChangeShapeType="1"/>
          </p:cNvSpPr>
          <p:nvPr/>
        </p:nvSpPr>
        <p:spPr bwMode="auto">
          <a:xfrm>
            <a:off x="5316538" y="2744788"/>
            <a:ext cx="0" cy="24098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55" name="Line 35"/>
          <p:cNvSpPr>
            <a:spLocks noChangeShapeType="1"/>
          </p:cNvSpPr>
          <p:nvPr/>
        </p:nvSpPr>
        <p:spPr bwMode="auto">
          <a:xfrm>
            <a:off x="5321300" y="3281363"/>
            <a:ext cx="52228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56" name="Line 36"/>
          <p:cNvSpPr>
            <a:spLocks noChangeShapeType="1"/>
          </p:cNvSpPr>
          <p:nvPr/>
        </p:nvSpPr>
        <p:spPr bwMode="auto">
          <a:xfrm>
            <a:off x="5322888" y="3925888"/>
            <a:ext cx="493712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57" name="Text Box 37"/>
          <p:cNvSpPr txBox="1">
            <a:spLocks noChangeArrowheads="1"/>
          </p:cNvSpPr>
          <p:nvPr/>
        </p:nvSpPr>
        <p:spPr bwMode="auto">
          <a:xfrm>
            <a:off x="5807075" y="4397375"/>
            <a:ext cx="2511425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FF0000"/>
                </a:solidFill>
                <a:latin typeface="Arial" charset="0"/>
              </a:rPr>
              <a:t>MEKAN KULLANIMI</a:t>
            </a:r>
          </a:p>
        </p:txBody>
      </p:sp>
      <p:sp>
        <p:nvSpPr>
          <p:cNvPr id="286758" name="Text Box 38"/>
          <p:cNvSpPr txBox="1">
            <a:spLocks noChangeArrowheads="1"/>
          </p:cNvSpPr>
          <p:nvPr/>
        </p:nvSpPr>
        <p:spPr bwMode="auto">
          <a:xfrm>
            <a:off x="5808663" y="4970463"/>
            <a:ext cx="2511425" cy="3762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002060"/>
                </a:solidFill>
                <a:latin typeface="Arial" charset="0"/>
              </a:rPr>
              <a:t>ARAÇLAR</a:t>
            </a:r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>
            <a:off x="5314950" y="4584700"/>
            <a:ext cx="49371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60" name="Line 40"/>
          <p:cNvSpPr>
            <a:spLocks noChangeShapeType="1"/>
          </p:cNvSpPr>
          <p:nvPr/>
        </p:nvSpPr>
        <p:spPr bwMode="auto">
          <a:xfrm>
            <a:off x="5330825" y="5157788"/>
            <a:ext cx="49371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61" name="Text Box 41"/>
          <p:cNvSpPr txBox="1">
            <a:spLocks noChangeArrowheads="1"/>
          </p:cNvSpPr>
          <p:nvPr/>
        </p:nvSpPr>
        <p:spPr bwMode="auto">
          <a:xfrm>
            <a:off x="217488" y="40909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030A0"/>
                </a:solidFill>
                <a:latin typeface="Arial" charset="0"/>
              </a:rPr>
              <a:t>Ne söylüyor?</a:t>
            </a:r>
          </a:p>
        </p:txBody>
      </p:sp>
      <p:sp>
        <p:nvSpPr>
          <p:cNvPr id="286762" name="Text Box 42"/>
          <p:cNvSpPr txBox="1">
            <a:spLocks noChangeArrowheads="1"/>
          </p:cNvSpPr>
          <p:nvPr/>
        </p:nvSpPr>
        <p:spPr bwMode="auto">
          <a:xfrm>
            <a:off x="2376488" y="409257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charset="0"/>
              </a:rPr>
              <a:t>Nasıl söylüyor?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3" grpId="0" animBg="1"/>
      <p:bldP spid="286744" grpId="0" animBg="1"/>
      <p:bldP spid="286745" grpId="0" animBg="1"/>
      <p:bldP spid="286746" grpId="0" animBg="1"/>
      <p:bldP spid="286747" grpId="0" animBg="1"/>
      <p:bldP spid="286748" grpId="0" animBg="1"/>
      <p:bldP spid="286749" grpId="0" animBg="1"/>
      <p:bldP spid="286750" grpId="0" animBg="1"/>
      <p:bldP spid="286751" grpId="0" animBg="1"/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86760" grpId="0" animBg="1"/>
      <p:bldP spid="286761" grpId="0"/>
      <p:bldP spid="286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286375" y="2282825"/>
            <a:ext cx="1381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624" tIns="44517" rIns="90624" bIns="44517">
            <a:spAutoFit/>
          </a:bodyPr>
          <a:lstStyle/>
          <a:p>
            <a:pPr algn="ctr" defTabSz="915988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bg1"/>
                </a:solidFill>
              </a:rPr>
              <a:t>7%</a:t>
            </a:r>
            <a:r>
              <a:rPr lang="en-US"/>
              <a:t/>
            </a:r>
            <a:br>
              <a:rPr lang="en-US"/>
            </a:br>
            <a:r>
              <a:rPr lang="tr-TR">
                <a:solidFill>
                  <a:schemeClr val="bg1"/>
                </a:solidFill>
              </a:rPr>
              <a:t>Sözcükler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821238" y="3987800"/>
            <a:ext cx="6889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624" tIns="44517" rIns="90624" bIns="44517">
            <a:spAutoFit/>
          </a:bodyPr>
          <a:lstStyle/>
          <a:p>
            <a:pPr algn="ctr" defTabSz="915988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bg1"/>
                </a:solidFill>
              </a:rPr>
              <a:t>38%</a:t>
            </a:r>
            <a:br>
              <a:rPr lang="en-US">
                <a:solidFill>
                  <a:schemeClr val="bg1"/>
                </a:solidFill>
              </a:rPr>
            </a:br>
            <a:r>
              <a:rPr lang="tr-TR">
                <a:solidFill>
                  <a:schemeClr val="bg1"/>
                </a:solidFill>
              </a:rPr>
              <a:t>Ses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2546350" y="2420938"/>
            <a:ext cx="19986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624" tIns="44517" rIns="90624" bIns="44517">
            <a:spAutoFit/>
          </a:bodyPr>
          <a:lstStyle/>
          <a:p>
            <a:pPr algn="ctr" defTabSz="915988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55%</a:t>
            </a:r>
          </a:p>
          <a:p>
            <a:pPr algn="ctr" defTabSz="915988">
              <a:spcBef>
                <a:spcPct val="0"/>
              </a:spcBef>
              <a:buClrTx/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 Beden Dili</a:t>
            </a:r>
          </a:p>
          <a:p>
            <a:pPr algn="ctr" defTabSz="915988">
              <a:spcBef>
                <a:spcPct val="0"/>
              </a:spcBef>
              <a:buClrTx/>
              <a:buFontTx/>
              <a:buNone/>
            </a:pPr>
            <a:r>
              <a:rPr lang="tr-TR" sz="1600" dirty="0">
                <a:solidFill>
                  <a:schemeClr val="bg1"/>
                </a:solidFill>
              </a:rPr>
              <a:t>(</a:t>
            </a:r>
            <a:r>
              <a:rPr lang="tr-TR" sz="1600" i="1" dirty="0">
                <a:solidFill>
                  <a:schemeClr val="bg1"/>
                </a:solidFill>
              </a:rPr>
              <a:t>Sözsüz İletişim</a:t>
            </a:r>
            <a:r>
              <a:rPr lang="tr-TR" sz="1600" dirty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letişimde beden dili ses tonu kelimeler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iletişimde beden dili ses tonu kelimeler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64320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  <p:bldP spid="128005" grpId="0" autoUpdateAnimBg="0"/>
      <p:bldP spid="1280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0070C0"/>
                </a:solidFill>
                <a:latin typeface="Times New Roman" pitchFamily="18" charset="0"/>
              </a:rPr>
              <a:t>İLETİŞİM ENGELLERİ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tr-T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1-EMRETME, YÖNETME</a:t>
            </a:r>
          </a:p>
          <a:p>
            <a:pPr marL="457200" indent="-457200">
              <a:buNone/>
            </a:pPr>
            <a:r>
              <a:rPr lang="tr-T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YARGILAMA, ELEŞTİRME , SUÇLAMA </a:t>
            </a:r>
            <a:r>
              <a:rPr lang="tr-TR" dirty="0" smtClean="0">
                <a:latin typeface="Arial" charset="0"/>
                <a:cs typeface="Arial" charset="0"/>
              </a:rPr>
              <a:t> </a:t>
            </a:r>
            <a:endParaRPr lang="en-US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3-TEHDİT ETME ( Göz dağı verme)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4.</a:t>
            </a:r>
            <a:r>
              <a:rPr lang="tr-T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AHLAK DERSİ VERME, VAAZ VERME</a:t>
            </a:r>
            <a:r>
              <a:rPr lang="tr-T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5-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ÖGÜT VERME</a:t>
            </a:r>
            <a:endParaRPr lang="tr-TR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6-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TESKİN, TESELLİ ETME</a:t>
            </a:r>
            <a:endParaRPr lang="tr-TR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7-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AD TAKMA, GÜLÜNÇ DURUMA DÜŞÜRME</a:t>
            </a:r>
            <a:endParaRPr lang="tr-TR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42910" y="42860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3793" name="Picture 1" descr="E:\ben sen di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290"/>
            <a:ext cx="2928958" cy="1643074"/>
          </a:xfrm>
          <a:prstGeom prst="rect">
            <a:avLst/>
          </a:prstGeom>
          <a:noFill/>
        </p:spPr>
      </p:pic>
      <p:pic>
        <p:nvPicPr>
          <p:cNvPr id="33794" name="Picture 2" descr="E:\sen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58" cy="3214710"/>
          </a:xfrm>
          <a:prstGeom prst="rect">
            <a:avLst/>
          </a:prstGeom>
          <a:noFill/>
        </p:spPr>
      </p:pic>
      <p:pic>
        <p:nvPicPr>
          <p:cNvPr id="33795" name="Picture 3" descr="E:\ben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0"/>
            <a:ext cx="3143272" cy="3214686"/>
          </a:xfrm>
          <a:prstGeom prst="rect">
            <a:avLst/>
          </a:prstGeom>
          <a:noFill/>
        </p:spPr>
      </p:pic>
      <p:pic>
        <p:nvPicPr>
          <p:cNvPr id="33796" name="Picture 4" descr="E:\Ben-Dili-Sen-Dili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24337"/>
            <a:ext cx="8286808" cy="2633663"/>
          </a:xfrm>
          <a:prstGeom prst="rect">
            <a:avLst/>
          </a:prstGeom>
          <a:noFill/>
        </p:spPr>
      </p:pic>
      <p:pic>
        <p:nvPicPr>
          <p:cNvPr id="33797" name="Picture 5" descr="E:\sen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928802"/>
            <a:ext cx="2928958" cy="227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E:\slid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E:\ho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292892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17514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itchFamily="34" charset="0"/>
              </a:rPr>
              <a:t>HATA YAPMA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tr-TR" sz="2000" dirty="0" smtClean="0">
                <a:solidFill>
                  <a:srgbClr val="0070C0"/>
                </a:solidFill>
                <a:latin typeface="Arial Black" pitchFamily="34" charset="0"/>
              </a:rPr>
              <a:t>GÜÇLÜ OLAN, ZAYIF YANINI HERKESTEN İYİ BİLENDİR. DAHA GÜÇLÜ OLAN İSE ZAYIF YANLARINA HÜKMEDEBİLENDİR.</a:t>
            </a:r>
          </a:p>
          <a:p>
            <a:endParaRPr lang="tr-TR" dirty="0"/>
          </a:p>
        </p:txBody>
      </p:sp>
      <p:pic>
        <p:nvPicPr>
          <p:cNvPr id="4" name="Picture 2" descr="C:\Users\Mehmet Şah MARHAN\Desktop\cocugunuza_yaramazlik_yapma_hakki_taniyin_h2311_25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8929718" cy="407196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714744" y="6429396"/>
            <a:ext cx="5363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Arial Black" pitchFamily="34" charset="0"/>
              </a:rPr>
              <a:t>DELİ ÖRNEĞİ+EDİSON+MODEL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ÖZGÜVEN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Mehmet Şah MARHAN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214974" cy="4429156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1785918" y="635795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B0F0"/>
                </a:solidFill>
                <a:latin typeface="Arial Black" pitchFamily="34" charset="0"/>
              </a:rPr>
              <a:t>(Çadır)</a:t>
            </a:r>
            <a:endParaRPr lang="tr-TR" dirty="0"/>
          </a:p>
        </p:txBody>
      </p:sp>
      <p:pic>
        <p:nvPicPr>
          <p:cNvPr id="10241" name="Picture 1" descr="C:\Users\Mehmet Şah MARHAN\Desktop\7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643338" cy="4357718"/>
          </a:xfrm>
          <a:prstGeom prst="rect">
            <a:avLst/>
          </a:prstGeom>
          <a:noFill/>
        </p:spPr>
      </p:pic>
      <p:pic>
        <p:nvPicPr>
          <p:cNvPr id="7" name="Picture 2" descr="C:\Users\Bilgisayar\Desktop\indir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60" y="5143512"/>
            <a:ext cx="5715040" cy="1714488"/>
          </a:xfrm>
          <a:prstGeom prst="rect">
            <a:avLst/>
          </a:prstGeom>
          <a:noFill/>
        </p:spPr>
      </p:pic>
      <p:pic>
        <p:nvPicPr>
          <p:cNvPr id="9" name="Picture 2" descr="kurbağalar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214950"/>
            <a:ext cx="2357454" cy="642942"/>
          </a:xfrm>
          <a:prstGeom prst="rect">
            <a:avLst/>
          </a:prstGeom>
          <a:noFill/>
        </p:spPr>
      </p:pic>
      <p:pic>
        <p:nvPicPr>
          <p:cNvPr id="10" name="Picture 2" descr="C:\Users\Mehmet Şah MARHAN\Desktop\8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143512"/>
            <a:ext cx="328614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4704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BİR    ÖGRENCİ  MESAJI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312742"/>
            <a:ext cx="8858312" cy="5688158"/>
          </a:xfrm>
        </p:spPr>
        <p:txBody>
          <a:bodyPr/>
          <a:lstStyle/>
          <a:p>
            <a:pPr>
              <a:buFont typeface="Wingdings" pitchFamily="2" charset="2"/>
              <a:buChar char="§"/>
              <a:tabLst>
                <a:tab pos="4260850" algn="l"/>
              </a:tabLst>
            </a:pPr>
            <a:r>
              <a:rPr 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BENİ KABA DAVRANIŞLARIMDAN ÖTÜRÜ SEVMİYOR</a:t>
            </a:r>
            <a:r>
              <a:rPr lang="tr-TR" sz="2000" b="1" dirty="0" smtClean="0">
                <a:solidFill>
                  <a:srgbClr val="00B0F0"/>
                </a:solidFill>
                <a:latin typeface="Arial" charset="0"/>
              </a:rPr>
              <a:t>SANIZ,</a:t>
            </a:r>
          </a:p>
          <a:p>
            <a:pPr>
              <a:buFont typeface="Wingdings" pitchFamily="2" charset="2"/>
              <a:buChar char="§"/>
              <a:tabLst>
                <a:tab pos="4260850" algn="l"/>
              </a:tabLst>
            </a:pPr>
            <a:r>
              <a:rPr 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GÖRGÜ KURALLARINI ÖGRENEBİLİRİM. 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tabLst>
                <a:tab pos="4260850" algn="l"/>
              </a:tabLst>
            </a:pPr>
            <a:r>
              <a:rPr 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PİS</a:t>
            </a:r>
            <a:r>
              <a:rPr lang="tr-TR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OLDUĞUM </a:t>
            </a:r>
            <a:r>
              <a:rPr 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İÇİN BENİMLE İLGİLENMİYORSANIZ; TEMİZLENEBİLİRİM. 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tabLst>
                <a:tab pos="4260850" algn="l"/>
              </a:tabLst>
            </a:pPr>
            <a:r>
              <a:rPr 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BİLGİSİZLİĞİMDEN ÖTÜRÜ BENİ SUÇLUYORSANIZ; KENDİMİ YETİŞTİREBİLİRİM.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tabLst>
                <a:tab pos="4260850" algn="l"/>
              </a:tabLst>
            </a:pPr>
            <a:r>
              <a:rPr lang="tr-TR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FAKAT BENİ YETENEKLERİMDEN DOLAYI KÜÇÜMSÜYORSANIZ DEĞİŞMESİ GEREKEN SİZSİNİZ!..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endParaRPr lang="tr-TR" dirty="0"/>
          </a:p>
        </p:txBody>
      </p:sp>
      <p:pic>
        <p:nvPicPr>
          <p:cNvPr id="32770" name="Picture 2" descr="C:\Users\Mehmet Şah MARHAN\Desktop\karnesi-kotu-olan-ogrenciye-kizmayin-680x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71956"/>
            <a:ext cx="6786610" cy="271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703266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 </a:t>
            </a:r>
            <a:r>
              <a:rPr lang="tr-TR" sz="3600" dirty="0" smtClean="0">
                <a:solidFill>
                  <a:srgbClr val="FF0000"/>
                </a:solidFill>
                <a:latin typeface="Arial Black" pitchFamily="34" charset="0"/>
              </a:rPr>
              <a:t>SÖZÜN ÖZÜ</a:t>
            </a:r>
            <a:endParaRPr lang="tr-TR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5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1"/>
            <a:ext cx="8358246" cy="55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6627" name="Picture 3" descr="C:\Users\Mehmet Şah MARHAN\Desktop\gand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2" y="357166"/>
            <a:ext cx="8229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</a:rPr>
              <a:t>DİNLEME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 İLETİŞİM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u="sng" dirty="0" smtClean="0">
                <a:latin typeface="Arial" charset="0"/>
                <a:cs typeface="Arial" charset="0"/>
              </a:rPr>
              <a:t>NASIL DİNLİYORUZ ??? </a:t>
            </a:r>
            <a:endParaRPr lang="tr-TR" u="sng" dirty="0" smtClean="0">
              <a:latin typeface="Arial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u="sng" dirty="0" smtClean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-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Görünüşte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dinleme</a:t>
            </a:r>
            <a:r>
              <a:rPr lang="en-US" b="1" u="sng" dirty="0" err="1" smtClean="0">
                <a:latin typeface="Arial" charset="0"/>
                <a:cs typeface="Arial" charset="0"/>
              </a:rPr>
              <a:t>:</a:t>
            </a:r>
            <a:r>
              <a:rPr lang="en-US" b="1" dirty="0" err="1" smtClean="0">
                <a:latin typeface="Arial" charset="0"/>
                <a:cs typeface="Arial" charset="0"/>
              </a:rPr>
              <a:t>Beden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orada</a:t>
            </a:r>
            <a:r>
              <a:rPr lang="en-US" b="1" dirty="0" smtClean="0"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latin typeface="Arial" charset="0"/>
                <a:cs typeface="Arial" charset="0"/>
              </a:rPr>
              <a:t>kafa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başka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yerde</a:t>
            </a:r>
            <a:r>
              <a:rPr lang="en-US" b="1" dirty="0" smtClean="0">
                <a:latin typeface="Arial" charset="0"/>
                <a:cs typeface="Arial" charset="0"/>
              </a:rPr>
              <a:t>	</a:t>
            </a: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 </a:t>
            </a: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-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Seçerek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dinleme</a:t>
            </a:r>
            <a:r>
              <a:rPr lang="tr-TR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  <a:r>
              <a:rPr lang="tr-TR" b="1" u="sng" dirty="0" smtClean="0">
                <a:latin typeface="Arial" charset="0"/>
              </a:rPr>
              <a:t> İ</a:t>
            </a:r>
            <a:r>
              <a:rPr lang="en-US" b="1" dirty="0" err="1" smtClean="0">
                <a:latin typeface="Arial" charset="0"/>
                <a:cs typeface="Arial" charset="0"/>
              </a:rPr>
              <a:t>şine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geleni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dinleme</a:t>
            </a: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 </a:t>
            </a:r>
            <a:endParaRPr lang="en-US" b="1" dirty="0" smtClean="0"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Sartlanmış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dinleme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cs typeface="Arial" charset="0"/>
              </a:rPr>
              <a:t>:</a:t>
            </a:r>
            <a:r>
              <a:rPr lang="tr-TR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Ön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yargılı</a:t>
            </a:r>
            <a:r>
              <a:rPr lang="en-US" b="1" dirty="0" smtClean="0"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latin typeface="Arial" charset="0"/>
                <a:cs typeface="Arial" charset="0"/>
              </a:rPr>
              <a:t>Aynı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duygu</a:t>
            </a:r>
            <a:r>
              <a:rPr lang="en-US" b="1" dirty="0" smtClean="0"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latin typeface="Arial" charset="0"/>
                <a:cs typeface="Arial" charset="0"/>
              </a:rPr>
              <a:t>kavram</a:t>
            </a:r>
            <a:r>
              <a:rPr lang="tr-TR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arayışı</a:t>
            </a:r>
            <a:r>
              <a:rPr lang="en-US" b="1" dirty="0" smtClean="0">
                <a:latin typeface="Arial" charset="0"/>
                <a:cs typeface="Arial" charset="0"/>
              </a:rPr>
              <a:t>.</a:t>
            </a:r>
            <a:endParaRPr lang="tr-TR" b="1" dirty="0" smtClean="0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b="1" dirty="0" smtClean="0">
                <a:latin typeface="Arial" charset="0"/>
                <a:cs typeface="Arial" charset="0"/>
              </a:rPr>
              <a:t> </a:t>
            </a: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-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Savunucu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dinleme</a:t>
            </a:r>
            <a:r>
              <a:rPr lang="en-US" b="1" dirty="0" smtClean="0">
                <a:latin typeface="Arial" charset="0"/>
                <a:cs typeface="Arial" charset="0"/>
              </a:rPr>
              <a:t>: </a:t>
            </a:r>
            <a:r>
              <a:rPr lang="en-US" b="1" dirty="0" err="1" smtClean="0">
                <a:latin typeface="Arial" charset="0"/>
                <a:cs typeface="Arial" charset="0"/>
              </a:rPr>
              <a:t>Alıngan</a:t>
            </a:r>
            <a:r>
              <a:rPr lang="en-US" b="1" dirty="0" smtClean="0"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latin typeface="Arial" charset="0"/>
                <a:cs typeface="Arial" charset="0"/>
              </a:rPr>
              <a:t>suçlayıcı</a:t>
            </a:r>
            <a:r>
              <a:rPr lang="en-US" b="1" dirty="0" smtClean="0">
                <a:latin typeface="Arial" charset="0"/>
                <a:cs typeface="Arial" charset="0"/>
              </a:rPr>
              <a:t>.</a:t>
            </a: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</a:t>
            </a: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-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Tuzak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kurucu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dinleme</a:t>
            </a:r>
            <a:r>
              <a:rPr lang="en-US" b="1" u="sng" dirty="0" smtClean="0">
                <a:latin typeface="Arial" charset="0"/>
                <a:cs typeface="Arial" charset="0"/>
              </a:rPr>
              <a:t>.:</a:t>
            </a:r>
            <a:r>
              <a:rPr lang="tr-TR" b="1" u="sng" dirty="0" smtClean="0">
                <a:latin typeface="Arial" charset="0"/>
              </a:rPr>
              <a:t> </a:t>
            </a:r>
            <a:r>
              <a:rPr lang="en-US" b="1" u="sng" dirty="0" smtClean="0">
                <a:latin typeface="Arial" charset="0"/>
                <a:cs typeface="Arial" charset="0"/>
              </a:rPr>
              <a:t>( </a:t>
            </a:r>
            <a:r>
              <a:rPr lang="en-US" b="1" dirty="0" err="1" smtClean="0">
                <a:latin typeface="Arial" charset="0"/>
                <a:cs typeface="Arial" charset="0"/>
              </a:rPr>
              <a:t>Açık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yakalama</a:t>
            </a:r>
            <a:r>
              <a:rPr lang="en-US" b="1" dirty="0" smtClean="0"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latin typeface="Arial" charset="0"/>
                <a:cs typeface="Arial" charset="0"/>
              </a:rPr>
              <a:t>zora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sokma</a:t>
            </a:r>
            <a:r>
              <a:rPr lang="en-US" b="1" dirty="0" smtClean="0">
                <a:latin typeface="Arial" charset="0"/>
                <a:cs typeface="Arial" charset="0"/>
              </a:rPr>
              <a:t>)</a:t>
            </a:r>
            <a:endParaRPr lang="en-US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500166" y="571480"/>
            <a:ext cx="6205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solidFill>
                  <a:srgbClr val="00B050"/>
                </a:solidFill>
                <a:latin typeface="Arial Black" pitchFamily="34" charset="0"/>
              </a:rPr>
              <a:t>Dinlediğiniz İçin Teşekkürler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54296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4" name="Picture 2" descr="C:\Users\Mehmet Şah MARHAN\Desktop\tumblr_nmp5x8JZTU1unerg8o1_4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7143800" cy="371477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928926" y="6143644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Mehmet Şah MARHAN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3500430" y="785794"/>
            <a:ext cx="2066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2800" b="1" dirty="0">
                <a:solidFill>
                  <a:srgbClr val="CC0000"/>
                </a:solidFill>
                <a:latin typeface="Verdana" pitchFamily="34" charset="0"/>
              </a:rPr>
              <a:t>İLETİŞİM</a:t>
            </a:r>
            <a:endParaRPr lang="en-US" sz="2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2959100" y="2430463"/>
            <a:ext cx="1384300" cy="1477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2081213" y="1476375"/>
            <a:ext cx="431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CC0000"/>
                </a:solidFill>
                <a:latin typeface="Arial" charset="0"/>
              </a:rPr>
              <a:t>İletişim süreci ve öğeleri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5738" y="2428875"/>
            <a:ext cx="1711325" cy="1495425"/>
            <a:chOff x="117" y="1530"/>
            <a:chExt cx="1078" cy="942"/>
          </a:xfrm>
        </p:grpSpPr>
        <p:sp>
          <p:nvSpPr>
            <p:cNvPr id="296973" name="Rectangle 13"/>
            <p:cNvSpPr>
              <a:spLocks noChangeArrowheads="1"/>
            </p:cNvSpPr>
            <p:nvPr/>
          </p:nvSpPr>
          <p:spPr bwMode="auto">
            <a:xfrm>
              <a:off x="117" y="1530"/>
              <a:ext cx="1078" cy="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49" y="1575"/>
              <a:ext cx="998" cy="651"/>
              <a:chOff x="635" y="2160"/>
              <a:chExt cx="834" cy="432"/>
            </a:xfrm>
          </p:grpSpPr>
          <p:pic>
            <p:nvPicPr>
              <p:cNvPr id="296975" name="Picture 15" descr="res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" y="2160"/>
                <a:ext cx="492" cy="432"/>
              </a:xfrm>
              <a:prstGeom prst="rect">
                <a:avLst/>
              </a:prstGeom>
              <a:noFill/>
            </p:spPr>
          </p:pic>
          <p:pic>
            <p:nvPicPr>
              <p:cNvPr id="296976" name="Picture 16" descr="res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27" y="2160"/>
                <a:ext cx="342" cy="432"/>
              </a:xfrm>
              <a:prstGeom prst="rect">
                <a:avLst/>
              </a:prstGeom>
              <a:noFill/>
            </p:spPr>
          </p:pic>
        </p:grpSp>
        <p:sp>
          <p:nvSpPr>
            <p:cNvPr id="296977" name="Text Box 17"/>
            <p:cNvSpPr txBox="1">
              <a:spLocks noChangeArrowheads="1"/>
            </p:cNvSpPr>
            <p:nvPr/>
          </p:nvSpPr>
          <p:spPr bwMode="auto">
            <a:xfrm>
              <a:off x="241" y="2241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srgbClr val="0000FF"/>
                  </a:solidFill>
                  <a:latin typeface="Arial Black" pitchFamily="34" charset="0"/>
                </a:rPr>
                <a:t>KAYNAK</a:t>
              </a:r>
            </a:p>
          </p:txBody>
        </p:sp>
      </p:grpSp>
      <p:pic>
        <p:nvPicPr>
          <p:cNvPr id="296978" name="Picture 18" descr="post_duck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471738"/>
            <a:ext cx="113823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44675" y="3192463"/>
            <a:ext cx="1165225" cy="355600"/>
            <a:chOff x="1162" y="2011"/>
            <a:chExt cx="734" cy="224"/>
          </a:xfrm>
        </p:grpSpPr>
        <p:sp>
          <p:nvSpPr>
            <p:cNvPr id="296980" name="Line 20"/>
            <p:cNvSpPr>
              <a:spLocks noChangeShapeType="1"/>
            </p:cNvSpPr>
            <p:nvPr/>
          </p:nvSpPr>
          <p:spPr bwMode="auto">
            <a:xfrm>
              <a:off x="1189" y="2011"/>
              <a:ext cx="6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6981" name="Text Box 21"/>
            <p:cNvSpPr txBox="1">
              <a:spLocks noChangeArrowheads="1"/>
            </p:cNvSpPr>
            <p:nvPr/>
          </p:nvSpPr>
          <p:spPr bwMode="auto">
            <a:xfrm>
              <a:off x="1162" y="2023"/>
              <a:ext cx="7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sz="1600">
                  <a:solidFill>
                    <a:srgbClr val="0000FF"/>
                  </a:solidFill>
                  <a:latin typeface="Arial Black" pitchFamily="34" charset="0"/>
                </a:rPr>
                <a:t>Kodlama</a:t>
              </a:r>
            </a:p>
          </p:txBody>
        </p:sp>
      </p:grpSp>
      <p:sp>
        <p:nvSpPr>
          <p:cNvPr id="296982" name="Text Box 22"/>
          <p:cNvSpPr txBox="1">
            <a:spLocks noChangeArrowheads="1"/>
          </p:cNvSpPr>
          <p:nvPr/>
        </p:nvSpPr>
        <p:spPr bwMode="auto">
          <a:xfrm>
            <a:off x="3113088" y="35734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00FF"/>
                </a:solidFill>
                <a:latin typeface="Arial Black" pitchFamily="34" charset="0"/>
              </a:rPr>
              <a:t>MESAJ</a:t>
            </a:r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 flipV="1">
            <a:off x="4346575" y="3194050"/>
            <a:ext cx="768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5118100" y="2432050"/>
            <a:ext cx="1384300" cy="1477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96985" name="Picture 25" descr="adsız"/>
          <p:cNvPicPr>
            <a:picLocks noChangeAspect="1" noChangeArrowheads="1"/>
          </p:cNvPicPr>
          <p:nvPr/>
        </p:nvPicPr>
        <p:blipFill>
          <a:blip r:embed="rId6" cstate="print"/>
          <a:srcRect t="18550"/>
          <a:stretch>
            <a:fillRect/>
          </a:stretch>
        </p:blipFill>
        <p:spPr bwMode="auto">
          <a:xfrm>
            <a:off x="5311775" y="2565400"/>
            <a:ext cx="10112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6" name="Text Box 26"/>
          <p:cNvSpPr txBox="1">
            <a:spLocks noChangeArrowheads="1"/>
          </p:cNvSpPr>
          <p:nvPr/>
        </p:nvSpPr>
        <p:spPr bwMode="auto">
          <a:xfrm>
            <a:off x="5278438" y="35147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00FF"/>
                </a:solidFill>
                <a:latin typeface="Arial Black" pitchFamily="34" charset="0"/>
              </a:rPr>
              <a:t>KANAL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478588" y="3192463"/>
            <a:ext cx="815975" cy="592137"/>
            <a:chOff x="4081" y="2011"/>
            <a:chExt cx="514" cy="373"/>
          </a:xfrm>
        </p:grpSpPr>
        <p:sp>
          <p:nvSpPr>
            <p:cNvPr id="296988" name="Line 28"/>
            <p:cNvSpPr>
              <a:spLocks noChangeShapeType="1"/>
            </p:cNvSpPr>
            <p:nvPr/>
          </p:nvSpPr>
          <p:spPr bwMode="auto">
            <a:xfrm>
              <a:off x="4097" y="2011"/>
              <a:ext cx="4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6989" name="Text Box 29"/>
            <p:cNvSpPr txBox="1">
              <a:spLocks noChangeArrowheads="1"/>
            </p:cNvSpPr>
            <p:nvPr/>
          </p:nvSpPr>
          <p:spPr bwMode="auto">
            <a:xfrm>
              <a:off x="4081" y="2018"/>
              <a:ext cx="51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tr-TR" sz="1600">
                  <a:solidFill>
                    <a:srgbClr val="0000FF"/>
                  </a:solidFill>
                  <a:latin typeface="Arial Black" pitchFamily="34" charset="0"/>
                </a:rPr>
                <a:t>Kod</a:t>
              </a:r>
            </a:p>
            <a:p>
              <a:pPr algn="ctr"/>
              <a:r>
                <a:rPr lang="tr-TR" sz="1600">
                  <a:solidFill>
                    <a:srgbClr val="0000FF"/>
                  </a:solidFill>
                  <a:latin typeface="Arial Black" pitchFamily="34" charset="0"/>
                </a:rPr>
                <a:t>Açma</a:t>
              </a:r>
            </a:p>
          </p:txBody>
        </p:sp>
      </p:grp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219950" y="2433638"/>
            <a:ext cx="1384300" cy="1477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96991" name="Text Box 31"/>
          <p:cNvSpPr txBox="1">
            <a:spLocks noChangeArrowheads="1"/>
          </p:cNvSpPr>
          <p:nvPr/>
        </p:nvSpPr>
        <p:spPr bwMode="auto">
          <a:xfrm>
            <a:off x="7494588" y="35163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FF"/>
                </a:solidFill>
                <a:latin typeface="Arial Black" pitchFamily="34" charset="0"/>
              </a:rPr>
              <a:t>ALICI</a:t>
            </a:r>
          </a:p>
        </p:txBody>
      </p:sp>
      <p:pic>
        <p:nvPicPr>
          <p:cNvPr id="296992" name="Picture 32" descr="alıcı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0750" y="2611438"/>
            <a:ext cx="12969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3" name="Line 33"/>
          <p:cNvSpPr>
            <a:spLocks noChangeShapeType="1"/>
          </p:cNvSpPr>
          <p:nvPr/>
        </p:nvSpPr>
        <p:spPr bwMode="auto">
          <a:xfrm>
            <a:off x="8593138" y="319405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94" name="Line 34"/>
          <p:cNvSpPr>
            <a:spLocks noChangeShapeType="1"/>
          </p:cNvSpPr>
          <p:nvPr/>
        </p:nvSpPr>
        <p:spPr bwMode="auto">
          <a:xfrm>
            <a:off x="8867775" y="3192463"/>
            <a:ext cx="0" cy="2090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95" name="Line 35"/>
          <p:cNvSpPr>
            <a:spLocks noChangeShapeType="1"/>
          </p:cNvSpPr>
          <p:nvPr/>
        </p:nvSpPr>
        <p:spPr bwMode="auto">
          <a:xfrm flipH="1">
            <a:off x="5622925" y="5270500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96" name="Rectangle 36"/>
          <p:cNvSpPr>
            <a:spLocks noChangeArrowheads="1"/>
          </p:cNvSpPr>
          <p:nvPr/>
        </p:nvSpPr>
        <p:spPr bwMode="auto">
          <a:xfrm>
            <a:off x="3487738" y="4516438"/>
            <a:ext cx="2147887" cy="1477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96997" name="Text Box 37"/>
          <p:cNvSpPr txBox="1">
            <a:spLocks noChangeArrowheads="1"/>
          </p:cNvSpPr>
          <p:nvPr/>
        </p:nvSpPr>
        <p:spPr bwMode="auto">
          <a:xfrm>
            <a:off x="3513138" y="564515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00FF"/>
                </a:solidFill>
                <a:latin typeface="Arial Black" pitchFamily="34" charset="0"/>
              </a:rPr>
              <a:t>GERİ BİLDİRİM</a:t>
            </a:r>
          </a:p>
        </p:txBody>
      </p:sp>
      <p:pic>
        <p:nvPicPr>
          <p:cNvPr id="296998" name="Picture 38" descr="back"/>
          <p:cNvPicPr>
            <a:picLocks noGrp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1775" y="4532313"/>
            <a:ext cx="9032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9" name="Line 39"/>
          <p:cNvSpPr>
            <a:spLocks noChangeShapeType="1"/>
          </p:cNvSpPr>
          <p:nvPr/>
        </p:nvSpPr>
        <p:spPr bwMode="auto">
          <a:xfrm flipH="1">
            <a:off x="987425" y="5341938"/>
            <a:ext cx="2481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000" name="Line 40"/>
          <p:cNvSpPr>
            <a:spLocks noChangeShapeType="1"/>
          </p:cNvSpPr>
          <p:nvPr/>
        </p:nvSpPr>
        <p:spPr bwMode="auto">
          <a:xfrm flipV="1">
            <a:off x="987425" y="3919538"/>
            <a:ext cx="0" cy="142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593725" y="21097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 Black" pitchFamily="34" charset="0"/>
              </a:rPr>
              <a:t>Kim?</a:t>
            </a:r>
          </a:p>
        </p:txBody>
      </p:sp>
      <p:sp>
        <p:nvSpPr>
          <p:cNvPr id="297002" name="Text Box 42"/>
          <p:cNvSpPr txBox="1">
            <a:spLocks noChangeArrowheads="1"/>
          </p:cNvSpPr>
          <p:nvPr/>
        </p:nvSpPr>
        <p:spPr bwMode="auto">
          <a:xfrm>
            <a:off x="2852738" y="20970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 Black" pitchFamily="34" charset="0"/>
              </a:rPr>
              <a:t>Ne söyledi?</a:t>
            </a:r>
          </a:p>
        </p:txBody>
      </p:sp>
      <p:sp>
        <p:nvSpPr>
          <p:cNvPr id="297003" name="Text Box 43"/>
          <p:cNvSpPr txBox="1">
            <a:spLocks noChangeArrowheads="1"/>
          </p:cNvSpPr>
          <p:nvPr/>
        </p:nvSpPr>
        <p:spPr bwMode="auto">
          <a:xfrm>
            <a:off x="4983163" y="2098675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 Black" pitchFamily="34" charset="0"/>
              </a:rPr>
              <a:t>Hangi yolla?</a:t>
            </a:r>
          </a:p>
        </p:txBody>
      </p:sp>
      <p:sp>
        <p:nvSpPr>
          <p:cNvPr id="297004" name="Text Box 44"/>
          <p:cNvSpPr txBox="1">
            <a:spLocks noChangeArrowheads="1"/>
          </p:cNvSpPr>
          <p:nvPr/>
        </p:nvSpPr>
        <p:spPr bwMode="auto">
          <a:xfrm>
            <a:off x="7413625" y="210026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 Black" pitchFamily="34" charset="0"/>
              </a:rPr>
              <a:t>Kime?</a:t>
            </a:r>
          </a:p>
        </p:txBody>
      </p:sp>
      <p:sp>
        <p:nvSpPr>
          <p:cNvPr id="297005" name="Text Box 45"/>
          <p:cNvSpPr txBox="1">
            <a:spLocks noChangeArrowheads="1"/>
          </p:cNvSpPr>
          <p:nvPr/>
        </p:nvSpPr>
        <p:spPr bwMode="auto">
          <a:xfrm>
            <a:off x="3557588" y="604837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 Black" pitchFamily="34" charset="0"/>
              </a:rPr>
              <a:t>Ne etkisi oldu?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9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9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9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9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9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6" grpId="0" animBg="1"/>
      <p:bldP spid="296970" grpId="0"/>
      <p:bldP spid="296982" grpId="0"/>
      <p:bldP spid="296983" grpId="0" animBg="1"/>
      <p:bldP spid="296984" grpId="0" animBg="1"/>
      <p:bldP spid="296986" grpId="0"/>
      <p:bldP spid="296990" grpId="0" animBg="1"/>
      <p:bldP spid="296991" grpId="0"/>
      <p:bldP spid="296993" grpId="0" animBg="1"/>
      <p:bldP spid="296994" grpId="0" animBg="1"/>
      <p:bldP spid="296995" grpId="0" animBg="1"/>
      <p:bldP spid="296996" grpId="0" animBg="1"/>
      <p:bldP spid="296997" grpId="0"/>
      <p:bldP spid="296999" grpId="0" animBg="1"/>
      <p:bldP spid="297000" grpId="0" animBg="1"/>
      <p:bldP spid="297001" grpId="0"/>
      <p:bldP spid="297002" grpId="0"/>
      <p:bldP spid="297003" grpId="0"/>
      <p:bldP spid="297004" grpId="0"/>
      <p:bldP spid="2970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928694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C0000"/>
                </a:solidFill>
                <a:latin typeface="Verdana" pitchFamily="34" charset="0"/>
              </a:rPr>
              <a:t>                 İLETİŞİM</a:t>
            </a:r>
            <a:r>
              <a:rPr lang="en-US" sz="3200" b="1" dirty="0" smtClean="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CC0000"/>
                </a:solidFill>
                <a:latin typeface="Verdana" pitchFamily="34" charset="0"/>
              </a:rPr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3424" y="1169866"/>
            <a:ext cx="7467600" cy="5759596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latin typeface="Arial" charset="0"/>
              </a:rPr>
              <a:t>İletişim </a:t>
            </a:r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  <a:latin typeface="Arial" charset="0"/>
              </a:rPr>
              <a:t>kurMa</a:t>
            </a:r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—</a:t>
            </a:r>
            <a:r>
              <a:rPr lang="tr-TR" b="1" dirty="0" err="1" smtClean="0">
                <a:solidFill>
                  <a:srgbClr val="FF0000"/>
                </a:solidFill>
                <a:latin typeface="Arial" charset="0"/>
              </a:rPr>
              <a:t>Mayı</a:t>
            </a:r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tr-TR" b="1" dirty="0" smtClean="0">
                <a:latin typeface="Arial" charset="0"/>
              </a:rPr>
              <a:t> nasıl başarırsınız?</a:t>
            </a:r>
          </a:p>
          <a:p>
            <a:endParaRPr lang="tr-TR" dirty="0"/>
          </a:p>
        </p:txBody>
      </p:sp>
      <p:pic>
        <p:nvPicPr>
          <p:cNvPr id="4" name="Picture 17" descr="cift040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bedendiliegitimi.org/wp-content/uploads/iletisim-engelleri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232"/>
            <a:ext cx="4357718" cy="2571768"/>
          </a:xfrm>
          <a:prstGeom prst="rect">
            <a:avLst/>
          </a:prstGeom>
          <a:noFill/>
        </p:spPr>
      </p:pic>
      <p:pic>
        <p:nvPicPr>
          <p:cNvPr id="9220" name="Picture 4" descr="anne baba sorunları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85926"/>
            <a:ext cx="376236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2" y="5714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C0000"/>
                </a:solidFill>
                <a:latin typeface="Verdana" pitchFamily="34" charset="0"/>
              </a:rPr>
              <a:t>İLETİŞİM</a:t>
            </a:r>
            <a:r>
              <a:rPr lang="en-US" sz="3200" b="1" dirty="0" smtClean="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CC0000"/>
                </a:solidFill>
                <a:latin typeface="Verdana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69866"/>
            <a:ext cx="7467600" cy="5473844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rgbClr val="CC0000"/>
                </a:solidFill>
                <a:latin typeface="Arial" charset="0"/>
              </a:rPr>
              <a:t>İletişim nedir?</a:t>
            </a:r>
          </a:p>
          <a:p>
            <a:r>
              <a:rPr lang="tr-TR" b="1" dirty="0" smtClean="0">
                <a:latin typeface="Arial" charset="0"/>
              </a:rPr>
              <a:t> İletişim, gönderici ve alıcı olarak adlandırılan iki insan veya insan grubu arasında gerçekleşen bir duygu, düşünce, davranış ve bilgi alışverişidir. </a:t>
            </a:r>
          </a:p>
          <a:p>
            <a:endParaRPr lang="tr-TR" b="1" dirty="0" smtClean="0">
              <a:latin typeface="Arial" charset="0"/>
            </a:endParaRPr>
          </a:p>
          <a:p>
            <a:r>
              <a:rPr lang="tr-TR" dirty="0" smtClean="0">
                <a:latin typeface="Cambria" pitchFamily="18" charset="0"/>
              </a:rPr>
              <a:t>İletişim, Latince “ortak” anlamına gelen “</a:t>
            </a:r>
            <a:r>
              <a:rPr lang="tr-TR" dirty="0" err="1" smtClean="0">
                <a:latin typeface="Cambria" pitchFamily="18" charset="0"/>
              </a:rPr>
              <a:t>communis</a:t>
            </a:r>
            <a:r>
              <a:rPr lang="tr-TR" dirty="0" smtClean="0">
                <a:latin typeface="Cambria" pitchFamily="18" charset="0"/>
              </a:rPr>
              <a:t>” sözcüğünden türetilmiştir. Bu nedenle iletişim kurulabilmesi için ortak anlamlı sembollerin ve kavramların bulunmasına ihtiyaç vardır. İletişim, insanların duygu, düşünce ve bilgileri başka kişi veya kişilere ortak sembollerle aktarma sürecidir. </a:t>
            </a:r>
          </a:p>
          <a:p>
            <a:endParaRPr lang="tr-TR" b="1" dirty="0" smtClean="0">
              <a:latin typeface="Arial" charset="0"/>
            </a:endParaRPr>
          </a:p>
          <a:p>
            <a:r>
              <a:rPr lang="tr-TR" b="1" dirty="0" smtClean="0">
                <a:solidFill>
                  <a:srgbClr val="CC0000"/>
                </a:solidFill>
                <a:latin typeface="Arial" charset="0"/>
              </a:rPr>
              <a:t>İletişimin türleri nelerdir?</a:t>
            </a:r>
          </a:p>
          <a:p>
            <a:r>
              <a:rPr lang="tr-TR" b="1" dirty="0" smtClean="0">
                <a:latin typeface="Arial" charset="0"/>
              </a:rPr>
              <a:t>1. Kişinin kendisi ile iletişimi</a:t>
            </a:r>
          </a:p>
          <a:p>
            <a:r>
              <a:rPr lang="tr-TR" b="1" dirty="0" smtClean="0">
                <a:latin typeface="Arial" charset="0"/>
              </a:rPr>
              <a:t>2. Grup iletişimi</a:t>
            </a:r>
          </a:p>
          <a:p>
            <a:r>
              <a:rPr lang="tr-TR" b="1" dirty="0" smtClean="0">
                <a:latin typeface="Arial" charset="0"/>
              </a:rPr>
              <a:t>3. Örgütsel iletişim</a:t>
            </a:r>
          </a:p>
          <a:p>
            <a:r>
              <a:rPr lang="tr-TR" b="1" dirty="0" smtClean="0">
                <a:latin typeface="Arial" charset="0"/>
              </a:rPr>
              <a:t>4. Kişiler arası iletişim</a:t>
            </a:r>
          </a:p>
          <a:p>
            <a:pPr>
              <a:buNone/>
            </a:pPr>
            <a:endParaRPr lang="tr-TR" b="1" dirty="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76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C0000"/>
                </a:solidFill>
                <a:latin typeface="Verdana" pitchFamily="34" charset="0"/>
              </a:rPr>
              <a:t>İLETİŞİM</a:t>
            </a:r>
            <a:r>
              <a:rPr lang="en-US" b="1" dirty="0" smtClean="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CC0000"/>
                </a:solidFill>
                <a:latin typeface="Verdana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12742"/>
            <a:ext cx="7467600" cy="5330968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  <a:latin typeface="Arial" charset="0"/>
              </a:rPr>
              <a:t>1. Kişinin kendisi ile iletişimi</a:t>
            </a:r>
          </a:p>
          <a:p>
            <a:r>
              <a:rPr lang="tr-TR" b="1" dirty="0" smtClean="0">
                <a:latin typeface="Arial" charset="0"/>
              </a:rPr>
              <a:t>Bireyin kendi iç dünyası ile iletişimidir. Düşünmek, hayal kurmak, duygulanmak, ihtiyaçlarının farkına varmak, iç gözlem yapmak veya kendine sorular sorarak bunlara cevap aramak.</a:t>
            </a:r>
            <a:endParaRPr lang="tr-TR" dirty="0"/>
          </a:p>
        </p:txBody>
      </p:sp>
      <p:pic>
        <p:nvPicPr>
          <p:cNvPr id="4" name="Picture 6" descr="thinkabou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4929222" cy="227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143240" y="629647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200" b="1" dirty="0" smtClean="0">
                <a:solidFill>
                  <a:srgbClr val="CC0000"/>
                </a:solidFill>
                <a:latin typeface="Verdana" pitchFamily="34" charset="0"/>
              </a:rPr>
              <a:t>İLETİŞİM</a:t>
            </a:r>
            <a:endParaRPr lang="en-US" sz="32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14348" y="1357298"/>
            <a:ext cx="1915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CC0000"/>
                </a:solidFill>
                <a:latin typeface="Arial" charset="0"/>
              </a:rPr>
              <a:t>2. Grup iletişimi</a:t>
            </a:r>
            <a:endParaRPr lang="tr-TR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71472" y="171448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charset="0"/>
              </a:rPr>
              <a:t> </a:t>
            </a:r>
            <a:r>
              <a:rPr lang="tr-TR" b="1" dirty="0" smtClean="0">
                <a:latin typeface="Arial" charset="0"/>
              </a:rPr>
              <a:t>İki veya daha fazla kişinin birbirini etkiledikleri veya </a:t>
            </a:r>
            <a:r>
              <a:rPr lang="tr-TR" b="1" dirty="0" smtClean="0">
                <a:latin typeface="Arial" charset="0"/>
              </a:rPr>
              <a:t>    birbirinden </a:t>
            </a:r>
            <a:r>
              <a:rPr lang="tr-TR" b="1" dirty="0" smtClean="0">
                <a:latin typeface="Arial" charset="0"/>
              </a:rPr>
              <a:t>etkilendikleri bir iletişim. </a:t>
            </a:r>
            <a:endParaRPr lang="tr-TR" dirty="0"/>
          </a:p>
        </p:txBody>
      </p:sp>
      <p:pic>
        <p:nvPicPr>
          <p:cNvPr id="19458" name="Picture 2" descr="grup iletişim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3286148" cy="3214710"/>
          </a:xfrm>
          <a:prstGeom prst="rect">
            <a:avLst/>
          </a:prstGeom>
          <a:noFill/>
        </p:spPr>
      </p:pic>
      <p:pic>
        <p:nvPicPr>
          <p:cNvPr id="19460" name="Picture 4" descr="http://www.samsathaber.com/images/yaris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14620"/>
            <a:ext cx="30241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</a:rPr>
              <a:t>	</a:t>
            </a:r>
            <a:endParaRPr lang="tr-TR" sz="3200" dirty="0">
              <a:latin typeface="Calibri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142976" y="200024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charset="0"/>
              </a:rPr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3286116" y="714356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200" b="1" dirty="0" smtClean="0">
                <a:solidFill>
                  <a:srgbClr val="CC0000"/>
                </a:solidFill>
                <a:latin typeface="Verdana" pitchFamily="34" charset="0"/>
              </a:rPr>
              <a:t>İLETİŞİM</a:t>
            </a:r>
            <a:endParaRPr lang="en-US" sz="32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928662" y="1357298"/>
            <a:ext cx="224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CC0000"/>
                </a:solidFill>
                <a:latin typeface="Arial" charset="0"/>
              </a:rPr>
              <a:t>3. Örgütsel iletişim</a:t>
            </a:r>
            <a:endParaRPr lang="tr-TR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857224" y="1928802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charset="0"/>
              </a:rPr>
              <a:t> Hiyerarşi içinde, yukarıdan aşağıya; emirlerin, kararların, hedeflerin, talimatların gönderildiği, aşağıdan yukarıya ise; bilgilerin, raporların ve dönütlerin gönderildiği iletişim türüdür.  </a:t>
            </a:r>
            <a:endParaRPr lang="tr-TR" dirty="0"/>
          </a:p>
        </p:txBody>
      </p:sp>
      <p:pic>
        <p:nvPicPr>
          <p:cNvPr id="13" name="Picture 6" descr="Hierar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643050"/>
            <a:ext cx="2928957" cy="502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latin typeface="Verdana" pitchFamily="34" charset="0"/>
              </a:rPr>
              <a:t>İLETİŞİM</a:t>
            </a:r>
            <a:r>
              <a:rPr lang="en-US" sz="3200" b="1" dirty="0" smtClean="0">
                <a:solidFill>
                  <a:srgbClr val="CC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CC0000"/>
                </a:solidFill>
                <a:latin typeface="Verdana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  <a:latin typeface="Arial" charset="0"/>
              </a:rPr>
              <a:t>4. Kişiler arası iletişim</a:t>
            </a:r>
          </a:p>
          <a:p>
            <a:r>
              <a:rPr lang="tr-TR" b="1" dirty="0" smtClean="0">
                <a:latin typeface="Arial" charset="0"/>
              </a:rPr>
              <a:t> İki veya daha fazla kişi arasında meydana gelen mesaj alış verişidir. </a:t>
            </a:r>
            <a:endParaRPr lang="tr-TR" dirty="0"/>
          </a:p>
        </p:txBody>
      </p:sp>
      <p:pic>
        <p:nvPicPr>
          <p:cNvPr id="4" name="Picture 6" descr="communic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2855912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 descr="C:\Users\Mehmet Şah MARHAN\Desktop\in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371477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1051</TotalTime>
  <Words>419</Words>
  <Application>Microsoft Office PowerPoint</Application>
  <PresentationFormat>Ekran Gösterisi (4:3)</PresentationFormat>
  <Paragraphs>117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      </vt:lpstr>
      <vt:lpstr>DİNLEME VE İLETİŞİM</vt:lpstr>
      <vt:lpstr>Slayt 3</vt:lpstr>
      <vt:lpstr>                 İLETİŞİM </vt:lpstr>
      <vt:lpstr>İLETİŞİM </vt:lpstr>
      <vt:lpstr>İLETİŞİM </vt:lpstr>
      <vt:lpstr>Slayt 7</vt:lpstr>
      <vt:lpstr>Slayt 8</vt:lpstr>
      <vt:lpstr>İLETİŞİM </vt:lpstr>
      <vt:lpstr>Slayt 10</vt:lpstr>
      <vt:lpstr>Slayt 11</vt:lpstr>
      <vt:lpstr>İLETİŞİM ENGELLERİ</vt:lpstr>
      <vt:lpstr>Slayt 13</vt:lpstr>
      <vt:lpstr>Slayt 14</vt:lpstr>
      <vt:lpstr>HATA YAPMA </vt:lpstr>
      <vt:lpstr>ÖZGÜVEN</vt:lpstr>
      <vt:lpstr>BİR    ÖGRENCİ  MESAJI</vt:lpstr>
      <vt:lpstr>                        SÖZÜN ÖZÜ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İSMAİL</dc:creator>
  <cp:lastModifiedBy>Mehmet Şah MARHAN</cp:lastModifiedBy>
  <cp:revision>160</cp:revision>
  <dcterms:created xsi:type="dcterms:W3CDTF">2016-01-13T08:47:22Z</dcterms:created>
  <dcterms:modified xsi:type="dcterms:W3CDTF">2016-12-28T12:24:12Z</dcterms:modified>
</cp:coreProperties>
</file>