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1" r:id="rId1"/>
  </p:sldMasterIdLst>
  <p:notesMasterIdLst>
    <p:notesMasterId r:id="rId42"/>
  </p:notesMasterIdLst>
  <p:sldIdLst>
    <p:sldId id="256" r:id="rId2"/>
    <p:sldId id="306" r:id="rId3"/>
    <p:sldId id="259" r:id="rId4"/>
    <p:sldId id="271" r:id="rId5"/>
    <p:sldId id="272" r:id="rId6"/>
    <p:sldId id="273" r:id="rId7"/>
    <p:sldId id="304" r:id="rId8"/>
    <p:sldId id="305"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 id="294" r:id="rId30"/>
    <p:sldId id="295" r:id="rId31"/>
    <p:sldId id="296" r:id="rId32"/>
    <p:sldId id="297" r:id="rId33"/>
    <p:sldId id="298" r:id="rId34"/>
    <p:sldId id="299" r:id="rId35"/>
    <p:sldId id="300" r:id="rId36"/>
    <p:sldId id="301" r:id="rId37"/>
    <p:sldId id="302" r:id="rId38"/>
    <p:sldId id="303" r:id="rId39"/>
    <p:sldId id="269" r:id="rId40"/>
    <p:sldId id="270" r:id="rId41"/>
  </p:sldIdLst>
  <p:sldSz cx="14257338" cy="10693400"/>
  <p:notesSz cx="7556500" cy="10693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407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6" autoAdjust="0"/>
    <p:restoredTop sz="94660"/>
  </p:normalViewPr>
  <p:slideViewPr>
    <p:cSldViewPr>
      <p:cViewPr varScale="1">
        <p:scale>
          <a:sx n="45" d="100"/>
          <a:sy n="45" d="100"/>
        </p:scale>
        <p:origin x="1428" y="72"/>
      </p:cViewPr>
      <p:guideLst>
        <p:guide orient="horz" pos="2880"/>
        <p:guide pos="407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3275013" cy="53657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4279900" y="0"/>
            <a:ext cx="3275013" cy="536575"/>
          </a:xfrm>
          <a:prstGeom prst="rect">
            <a:avLst/>
          </a:prstGeom>
        </p:spPr>
        <p:txBody>
          <a:bodyPr vert="horz" lIns="91440" tIns="45720" rIns="91440" bIns="45720" rtlCol="0"/>
          <a:lstStyle>
            <a:lvl1pPr algn="r">
              <a:defRPr sz="1200"/>
            </a:lvl1pPr>
          </a:lstStyle>
          <a:p>
            <a:fld id="{F90D746E-2FD1-4998-B703-2D1B2D187C9D}" type="datetimeFigureOut">
              <a:rPr lang="tr-TR" smtClean="0"/>
              <a:t>28.06.2018</a:t>
            </a:fld>
            <a:endParaRPr lang="tr-TR"/>
          </a:p>
        </p:txBody>
      </p:sp>
      <p:sp>
        <p:nvSpPr>
          <p:cNvPr id="4" name="Slayt Resmi Yer Tutucusu 3"/>
          <p:cNvSpPr>
            <a:spLocks noGrp="1" noRot="1" noChangeAspect="1"/>
          </p:cNvSpPr>
          <p:nvPr>
            <p:ph type="sldImg" idx="2"/>
          </p:nvPr>
        </p:nvSpPr>
        <p:spPr>
          <a:xfrm>
            <a:off x="1373188" y="1336675"/>
            <a:ext cx="4810125" cy="3608388"/>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755650" y="5146675"/>
            <a:ext cx="6045200" cy="42100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10156825"/>
            <a:ext cx="3275013" cy="536575"/>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4279900" y="10156825"/>
            <a:ext cx="3275013" cy="536575"/>
          </a:xfrm>
          <a:prstGeom prst="rect">
            <a:avLst/>
          </a:prstGeom>
        </p:spPr>
        <p:txBody>
          <a:bodyPr vert="horz" lIns="91440" tIns="45720" rIns="91440" bIns="45720" rtlCol="0" anchor="b"/>
          <a:lstStyle>
            <a:lvl1pPr algn="r">
              <a:defRPr sz="1200"/>
            </a:lvl1pPr>
          </a:lstStyle>
          <a:p>
            <a:fld id="{1AD347C7-EB1E-41DA-AB66-272B34E114C1}" type="slidenum">
              <a:rPr lang="tr-TR" smtClean="0"/>
              <a:t>‹#›</a:t>
            </a:fld>
            <a:endParaRPr lang="tr-TR"/>
          </a:p>
        </p:txBody>
      </p:sp>
    </p:spTree>
    <p:extLst>
      <p:ext uri="{BB962C8B-B14F-4D97-AF65-F5344CB8AC3E}">
        <p14:creationId xmlns:p14="http://schemas.microsoft.com/office/powerpoint/2010/main" val="681308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3863985" y="1250993"/>
            <a:ext cx="8632756" cy="3962750"/>
          </a:xfrm>
        </p:spPr>
        <p:txBody>
          <a:bodyPr bIns="0" anchor="b">
            <a:normAutofit/>
          </a:bodyPr>
          <a:lstStyle>
            <a:lvl1pPr algn="l">
              <a:defRPr sz="8420"/>
            </a:lvl1pPr>
          </a:lstStyle>
          <a:p>
            <a:r>
              <a:rPr lang="tr-TR"/>
              <a:t>Asıl başlık stilini düzenlemek için tıklayın</a:t>
            </a:r>
            <a:endParaRPr lang="en-US" dirty="0"/>
          </a:p>
        </p:txBody>
      </p:sp>
      <p:sp>
        <p:nvSpPr>
          <p:cNvPr id="3" name="Subtitle 2"/>
          <p:cNvSpPr>
            <a:spLocks noGrp="1"/>
          </p:cNvSpPr>
          <p:nvPr>
            <p:ph type="subTitle" idx="1"/>
          </p:nvPr>
        </p:nvSpPr>
        <p:spPr>
          <a:xfrm>
            <a:off x="3863985" y="5506065"/>
            <a:ext cx="8632756" cy="1524365"/>
          </a:xfrm>
        </p:spPr>
        <p:txBody>
          <a:bodyPr tIns="91440" bIns="91440">
            <a:normAutofit/>
          </a:bodyPr>
          <a:lstStyle>
            <a:lvl1pPr marL="0" indent="0" algn="l">
              <a:buNone/>
              <a:defRPr sz="2495" b="0" cap="all" baseline="0">
                <a:solidFill>
                  <a:schemeClr val="tx1"/>
                </a:solidFill>
              </a:defRPr>
            </a:lvl1pPr>
            <a:lvl2pPr marL="534650" indent="0" algn="ctr">
              <a:buNone/>
              <a:defRPr sz="2339"/>
            </a:lvl2pPr>
            <a:lvl3pPr marL="1069299" indent="0" algn="ctr">
              <a:buNone/>
              <a:defRPr sz="2105"/>
            </a:lvl3pPr>
            <a:lvl4pPr marL="1603949" indent="0" algn="ctr">
              <a:buNone/>
              <a:defRPr sz="1871"/>
            </a:lvl4pPr>
            <a:lvl5pPr marL="2138599" indent="0" algn="ctr">
              <a:buNone/>
              <a:defRPr sz="1871"/>
            </a:lvl5pPr>
            <a:lvl6pPr marL="2673248" indent="0" algn="ctr">
              <a:buNone/>
              <a:defRPr sz="1871"/>
            </a:lvl6pPr>
            <a:lvl7pPr marL="3207898" indent="0" algn="ctr">
              <a:buNone/>
              <a:defRPr sz="1871"/>
            </a:lvl7pPr>
            <a:lvl8pPr marL="3742548" indent="0" algn="ctr">
              <a:buNone/>
              <a:defRPr sz="1871"/>
            </a:lvl8pPr>
            <a:lvl9pPr marL="4277197" indent="0" algn="ctr">
              <a:buNone/>
              <a:defRPr sz="1871"/>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61D90D27-28F7-43C3-B06D-3A616BA0AD56}" type="datetime1">
              <a:rPr lang="en-US" smtClean="0"/>
              <a:t>6/28/2018</a:t>
            </a:fld>
            <a:endParaRPr lang="en-US"/>
          </a:p>
        </p:txBody>
      </p:sp>
      <p:sp>
        <p:nvSpPr>
          <p:cNvPr id="5" name="Footer Placeholder 4"/>
          <p:cNvSpPr>
            <a:spLocks noGrp="1"/>
          </p:cNvSpPr>
          <p:nvPr>
            <p:ph type="ftr" sz="quarter" idx="11"/>
          </p:nvPr>
        </p:nvSpPr>
        <p:spPr>
          <a:xfrm>
            <a:off x="3863984" y="513477"/>
            <a:ext cx="4684510" cy="482125"/>
          </a:xfrm>
        </p:spPr>
        <p:txBody>
          <a:bodyPr/>
          <a:lstStyle/>
          <a:p>
            <a:r>
              <a:rPr lang="tr-TR" dirty="0" smtClean="0"/>
              <a:t>BİTLİS </a:t>
            </a:r>
            <a:r>
              <a:rPr lang="tr-TR" dirty="0"/>
              <a:t>MEM 27.06.2018</a:t>
            </a:r>
          </a:p>
        </p:txBody>
      </p:sp>
      <p:sp>
        <p:nvSpPr>
          <p:cNvPr id="6" name="Slide Number Placeholder 5"/>
          <p:cNvSpPr>
            <a:spLocks noGrp="1"/>
          </p:cNvSpPr>
          <p:nvPr>
            <p:ph type="sldNum" sz="quarter" idx="12"/>
          </p:nvPr>
        </p:nvSpPr>
        <p:spPr>
          <a:xfrm>
            <a:off x="2236992" y="1245806"/>
            <a:ext cx="1250487" cy="785209"/>
          </a:xfrm>
        </p:spPr>
        <p:txBody>
          <a:bodyPr/>
          <a:lstStyle/>
          <a:p>
            <a:pPr marL="25402">
              <a:spcBef>
                <a:spcPts val="75"/>
              </a:spcBef>
            </a:pPr>
            <a:fld id="{81D60167-4931-47E6-BA6A-407CBD079E47}" type="slidenum">
              <a:rPr lang="tr-TR" spc="10" smtClean="0"/>
              <a:pPr marL="25402">
                <a:spcBef>
                  <a:spcPts val="75"/>
                </a:spcBef>
              </a:pPr>
              <a:t>‹#›</a:t>
            </a:fld>
            <a:endParaRPr lang="tr-TR" spc="10" dirty="0"/>
          </a:p>
        </p:txBody>
      </p:sp>
      <p:cxnSp>
        <p:nvCxnSpPr>
          <p:cNvPr id="8" name="Straight Connector 7"/>
          <p:cNvCxnSpPr/>
          <p:nvPr/>
        </p:nvCxnSpPr>
        <p:spPr>
          <a:xfrm>
            <a:off x="3611912" y="1245807"/>
            <a:ext cx="0" cy="396793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38073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5551251-2C62-4503-98DE-04530A72C6E7}" type="datetime1">
              <a:rPr lang="en-US" smtClean="0"/>
              <a:t>6/28/2018</a:t>
            </a:fld>
            <a:endParaRPr lang="en-US"/>
          </a:p>
        </p:txBody>
      </p:sp>
      <p:sp>
        <p:nvSpPr>
          <p:cNvPr id="5" name="Footer Placeholder 4"/>
          <p:cNvSpPr>
            <a:spLocks noGrp="1"/>
          </p:cNvSpPr>
          <p:nvPr>
            <p:ph type="ftr" sz="quarter" idx="11"/>
          </p:nvPr>
        </p:nvSpPr>
        <p:spPr/>
        <p:txBody>
          <a:bodyPr/>
          <a:lstStyle/>
          <a:p>
            <a:r>
              <a:rPr lang="tr-TR" dirty="0" smtClean="0"/>
              <a:t>BİTLİS </a:t>
            </a:r>
            <a:r>
              <a:rPr lang="tr-TR" dirty="0"/>
              <a:t>MEM 27.06.2018</a:t>
            </a:r>
          </a:p>
        </p:txBody>
      </p:sp>
      <p:sp>
        <p:nvSpPr>
          <p:cNvPr id="6" name="Slide Number Placeholder 5"/>
          <p:cNvSpPr>
            <a:spLocks noGrp="1"/>
          </p:cNvSpPr>
          <p:nvPr>
            <p:ph type="sldNum" sz="quarter" idx="12"/>
          </p:nvPr>
        </p:nvSpPr>
        <p:spPr/>
        <p:txBody>
          <a:bodyPr/>
          <a:lstStyle/>
          <a:p>
            <a:pPr marL="25402">
              <a:spcBef>
                <a:spcPts val="75"/>
              </a:spcBef>
            </a:pPr>
            <a:fld id="{81D60167-4931-47E6-BA6A-407CBD079E47}" type="slidenum">
              <a:rPr lang="tr-TR" spc="10" smtClean="0"/>
              <a:pPr marL="25402">
                <a:spcBef>
                  <a:spcPts val="75"/>
                </a:spcBef>
              </a:pPr>
              <a:t>‹#›</a:t>
            </a:fld>
            <a:endParaRPr lang="tr-TR" spc="10" dirty="0"/>
          </a:p>
        </p:txBody>
      </p:sp>
      <p:cxnSp>
        <p:nvCxnSpPr>
          <p:cNvPr id="8" name="Straight Connector 7"/>
          <p:cNvCxnSpPr/>
          <p:nvPr/>
        </p:nvCxnSpPr>
        <p:spPr>
          <a:xfrm>
            <a:off x="2138736" y="1245806"/>
            <a:ext cx="0" cy="1663992"/>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03658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786600" y="1374127"/>
            <a:ext cx="1719841" cy="7137656"/>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394019" y="1374127"/>
            <a:ext cx="8122150" cy="7137656"/>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50E6703-D20B-4EB9-96BE-8095432560CC}" type="datetime1">
              <a:rPr lang="en-US" smtClean="0"/>
              <a:t>6/28/2018</a:t>
            </a:fld>
            <a:endParaRPr lang="en-US"/>
          </a:p>
        </p:txBody>
      </p:sp>
      <p:sp>
        <p:nvSpPr>
          <p:cNvPr id="5" name="Footer Placeholder 4"/>
          <p:cNvSpPr>
            <a:spLocks noGrp="1"/>
          </p:cNvSpPr>
          <p:nvPr>
            <p:ph type="ftr" sz="quarter" idx="11"/>
          </p:nvPr>
        </p:nvSpPr>
        <p:spPr/>
        <p:txBody>
          <a:bodyPr/>
          <a:lstStyle/>
          <a:p>
            <a:r>
              <a:rPr lang="tr-TR" dirty="0" smtClean="0"/>
              <a:t>BİTLİS </a:t>
            </a:r>
            <a:r>
              <a:rPr lang="tr-TR" dirty="0"/>
              <a:t>MEM 27.06.2018</a:t>
            </a:r>
          </a:p>
        </p:txBody>
      </p:sp>
      <p:sp>
        <p:nvSpPr>
          <p:cNvPr id="6" name="Slide Number Placeholder 5"/>
          <p:cNvSpPr>
            <a:spLocks noGrp="1"/>
          </p:cNvSpPr>
          <p:nvPr>
            <p:ph type="sldNum" sz="quarter" idx="12"/>
          </p:nvPr>
        </p:nvSpPr>
        <p:spPr/>
        <p:txBody>
          <a:bodyPr/>
          <a:lstStyle/>
          <a:p>
            <a:pPr marL="25402">
              <a:spcBef>
                <a:spcPts val="75"/>
              </a:spcBef>
            </a:pPr>
            <a:fld id="{81D60167-4931-47E6-BA6A-407CBD079E47}" type="slidenum">
              <a:rPr lang="tr-TR" spc="10" smtClean="0"/>
              <a:pPr marL="25402">
                <a:spcBef>
                  <a:spcPts val="75"/>
                </a:spcBef>
              </a:pPr>
              <a:t>‹#›</a:t>
            </a:fld>
            <a:endParaRPr lang="tr-TR" spc="10" dirty="0"/>
          </a:p>
        </p:txBody>
      </p:sp>
      <p:cxnSp>
        <p:nvCxnSpPr>
          <p:cNvPr id="8" name="Straight Connector 7"/>
          <p:cNvCxnSpPr/>
          <p:nvPr/>
        </p:nvCxnSpPr>
        <p:spPr>
          <a:xfrm flipH="1">
            <a:off x="10786599" y="1121533"/>
            <a:ext cx="1710141"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488064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r>
              <a:rPr lang="tr-TR" dirty="0" smtClean="0"/>
              <a:t>BİTLİS </a:t>
            </a:r>
            <a:r>
              <a:rPr lang="tr-TR" dirty="0"/>
              <a:t>MEM 27.06.2018</a:t>
            </a:r>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53DE2841-8CD9-4A3C-8EF9-061A116D9BC1}" type="datetime1">
              <a:rPr lang="en-US" smtClean="0"/>
              <a:t>6/28/2018</a:t>
            </a:fld>
            <a:endParaRPr lang="en-US"/>
          </a:p>
        </p:txBody>
      </p:sp>
      <p:sp>
        <p:nvSpPr>
          <p:cNvPr id="4" name="Holder 4"/>
          <p:cNvSpPr>
            <a:spLocks noGrp="1"/>
          </p:cNvSpPr>
          <p:nvPr>
            <p:ph type="sldNum" sz="quarter" idx="7"/>
          </p:nvPr>
        </p:nvSpPr>
        <p:spPr/>
        <p:txBody>
          <a:bodyPr lIns="0" tIns="0" rIns="0" bIns="0"/>
          <a:lstStyle>
            <a:lvl1pPr>
              <a:defRPr sz="1050" b="0" i="0">
                <a:solidFill>
                  <a:schemeClr val="tx1"/>
                </a:solidFill>
                <a:latin typeface="Cambria"/>
                <a:cs typeface="Cambria"/>
              </a:defRPr>
            </a:lvl1pPr>
          </a:lstStyle>
          <a:p>
            <a:pPr marL="25402">
              <a:spcBef>
                <a:spcPts val="75"/>
              </a:spcBef>
            </a:pPr>
            <a:fld id="{81D60167-4931-47E6-BA6A-407CBD079E47}" type="slidenum">
              <a:rPr lang="tr-TR" spc="10" smtClean="0"/>
              <a:pPr marL="25402">
                <a:spcBef>
                  <a:spcPts val="75"/>
                </a:spcBef>
              </a:pPr>
              <a:t>‹#›</a:t>
            </a:fld>
            <a:endParaRPr lang="tr-TR" spc="10" dirty="0"/>
          </a:p>
        </p:txBody>
      </p:sp>
    </p:spTree>
    <p:extLst>
      <p:ext uri="{BB962C8B-B14F-4D97-AF65-F5344CB8AC3E}">
        <p14:creationId xmlns:p14="http://schemas.microsoft.com/office/powerpoint/2010/main" val="1175234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8BB77F2-7CDF-482A-8A09-6DF4F37580A6}" type="datetime1">
              <a:rPr lang="en-US" smtClean="0"/>
              <a:t>6/28/2018</a:t>
            </a:fld>
            <a:endParaRPr lang="en-US"/>
          </a:p>
        </p:txBody>
      </p:sp>
      <p:sp>
        <p:nvSpPr>
          <p:cNvPr id="5" name="Footer Placeholder 4"/>
          <p:cNvSpPr>
            <a:spLocks noGrp="1"/>
          </p:cNvSpPr>
          <p:nvPr>
            <p:ph type="ftr" sz="quarter" idx="11"/>
          </p:nvPr>
        </p:nvSpPr>
        <p:spPr/>
        <p:txBody>
          <a:bodyPr/>
          <a:lstStyle/>
          <a:p>
            <a:r>
              <a:rPr lang="tr-TR" dirty="0" smtClean="0"/>
              <a:t>BİTLİS </a:t>
            </a:r>
            <a:r>
              <a:rPr lang="tr-TR" dirty="0"/>
              <a:t>MEM 27.06.2018</a:t>
            </a:r>
          </a:p>
        </p:txBody>
      </p:sp>
      <p:sp>
        <p:nvSpPr>
          <p:cNvPr id="6" name="Slide Number Placeholder 5"/>
          <p:cNvSpPr>
            <a:spLocks noGrp="1"/>
          </p:cNvSpPr>
          <p:nvPr>
            <p:ph type="sldNum" sz="quarter" idx="12"/>
          </p:nvPr>
        </p:nvSpPr>
        <p:spPr/>
        <p:txBody>
          <a:bodyPr/>
          <a:lstStyle/>
          <a:p>
            <a:pPr marL="25402">
              <a:spcBef>
                <a:spcPts val="75"/>
              </a:spcBef>
            </a:pPr>
            <a:fld id="{81D60167-4931-47E6-BA6A-407CBD079E47}" type="slidenum">
              <a:rPr lang="tr-TR" spc="10" smtClean="0"/>
              <a:pPr marL="25402">
                <a:spcBef>
                  <a:spcPts val="75"/>
                </a:spcBef>
              </a:pPr>
              <a:t>‹#›</a:t>
            </a:fld>
            <a:endParaRPr lang="tr-TR" spc="10" dirty="0"/>
          </a:p>
        </p:txBody>
      </p:sp>
      <p:cxnSp>
        <p:nvCxnSpPr>
          <p:cNvPr id="8" name="Straight Connector 7"/>
          <p:cNvCxnSpPr/>
          <p:nvPr/>
        </p:nvCxnSpPr>
        <p:spPr>
          <a:xfrm>
            <a:off x="2138736" y="1245806"/>
            <a:ext cx="0" cy="1663992"/>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01811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394016" y="2738262"/>
            <a:ext cx="8614714" cy="2943804"/>
          </a:xfrm>
        </p:spPr>
        <p:txBody>
          <a:bodyPr anchor="b">
            <a:normAutofit/>
          </a:bodyPr>
          <a:lstStyle>
            <a:lvl1pPr algn="l">
              <a:defRPr sz="4989"/>
            </a:lvl1pPr>
          </a:lstStyle>
          <a:p>
            <a:r>
              <a:rPr lang="tr-TR"/>
              <a:t>Asıl başlık stilini düzenlemek için tıklayın</a:t>
            </a:r>
            <a:endParaRPr lang="en-US" dirty="0"/>
          </a:p>
        </p:txBody>
      </p:sp>
      <p:sp>
        <p:nvSpPr>
          <p:cNvPr id="3" name="Text Placeholder 2"/>
          <p:cNvSpPr>
            <a:spLocks noGrp="1"/>
          </p:cNvSpPr>
          <p:nvPr>
            <p:ph type="body" idx="1"/>
          </p:nvPr>
        </p:nvSpPr>
        <p:spPr>
          <a:xfrm>
            <a:off x="2394018" y="5934847"/>
            <a:ext cx="8614714" cy="1579419"/>
          </a:xfrm>
        </p:spPr>
        <p:txBody>
          <a:bodyPr tIns="91440">
            <a:normAutofit/>
          </a:bodyPr>
          <a:lstStyle>
            <a:lvl1pPr marL="0" indent="0" algn="l">
              <a:buNone/>
              <a:defRPr sz="2807">
                <a:solidFill>
                  <a:schemeClr val="tx1"/>
                </a:solidFill>
              </a:defRPr>
            </a:lvl1pPr>
            <a:lvl2pPr marL="534650" indent="0">
              <a:buNone/>
              <a:defRPr sz="2339">
                <a:solidFill>
                  <a:schemeClr val="tx1">
                    <a:tint val="75000"/>
                  </a:schemeClr>
                </a:solidFill>
              </a:defRPr>
            </a:lvl2pPr>
            <a:lvl3pPr marL="1069299" indent="0">
              <a:buNone/>
              <a:defRPr sz="2105">
                <a:solidFill>
                  <a:schemeClr val="tx1">
                    <a:tint val="75000"/>
                  </a:schemeClr>
                </a:solidFill>
              </a:defRPr>
            </a:lvl3pPr>
            <a:lvl4pPr marL="1603949" indent="0">
              <a:buNone/>
              <a:defRPr sz="1871">
                <a:solidFill>
                  <a:schemeClr val="tx1">
                    <a:tint val="75000"/>
                  </a:schemeClr>
                </a:solidFill>
              </a:defRPr>
            </a:lvl4pPr>
            <a:lvl5pPr marL="2138599" indent="0">
              <a:buNone/>
              <a:defRPr sz="1871">
                <a:solidFill>
                  <a:schemeClr val="tx1">
                    <a:tint val="75000"/>
                  </a:schemeClr>
                </a:solidFill>
              </a:defRPr>
            </a:lvl5pPr>
            <a:lvl6pPr marL="2673248" indent="0">
              <a:buNone/>
              <a:defRPr sz="1871">
                <a:solidFill>
                  <a:schemeClr val="tx1">
                    <a:tint val="75000"/>
                  </a:schemeClr>
                </a:solidFill>
              </a:defRPr>
            </a:lvl6pPr>
            <a:lvl7pPr marL="3207898" indent="0">
              <a:buNone/>
              <a:defRPr sz="1871">
                <a:solidFill>
                  <a:schemeClr val="tx1">
                    <a:tint val="75000"/>
                  </a:schemeClr>
                </a:solidFill>
              </a:defRPr>
            </a:lvl7pPr>
            <a:lvl8pPr marL="3742548" indent="0">
              <a:buNone/>
              <a:defRPr sz="1871">
                <a:solidFill>
                  <a:schemeClr val="tx1">
                    <a:tint val="75000"/>
                  </a:schemeClr>
                </a:solidFill>
              </a:defRPr>
            </a:lvl8pPr>
            <a:lvl9pPr marL="4277197" indent="0">
              <a:buNone/>
              <a:defRPr sz="1871">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F9E3EC35-E2FD-471B-9F39-DEAB2BF0E454}" type="datetime1">
              <a:rPr lang="en-US" smtClean="0"/>
              <a:t>6/28/2018</a:t>
            </a:fld>
            <a:endParaRPr lang="en-US"/>
          </a:p>
        </p:txBody>
      </p:sp>
      <p:sp>
        <p:nvSpPr>
          <p:cNvPr id="5" name="Footer Placeholder 4"/>
          <p:cNvSpPr>
            <a:spLocks noGrp="1"/>
          </p:cNvSpPr>
          <p:nvPr>
            <p:ph type="ftr" sz="quarter" idx="11"/>
          </p:nvPr>
        </p:nvSpPr>
        <p:spPr/>
        <p:txBody>
          <a:bodyPr/>
          <a:lstStyle/>
          <a:p>
            <a:r>
              <a:rPr lang="tr-TR" dirty="0" smtClean="0"/>
              <a:t>BİTLİS </a:t>
            </a:r>
            <a:r>
              <a:rPr lang="tr-TR" dirty="0"/>
              <a:t>MEM 27.06.2018</a:t>
            </a:r>
          </a:p>
        </p:txBody>
      </p:sp>
      <p:sp>
        <p:nvSpPr>
          <p:cNvPr id="6" name="Slide Number Placeholder 5"/>
          <p:cNvSpPr>
            <a:spLocks noGrp="1"/>
          </p:cNvSpPr>
          <p:nvPr>
            <p:ph type="sldNum" sz="quarter" idx="12"/>
          </p:nvPr>
        </p:nvSpPr>
        <p:spPr/>
        <p:txBody>
          <a:bodyPr/>
          <a:lstStyle/>
          <a:p>
            <a:pPr marL="25402">
              <a:spcBef>
                <a:spcPts val="75"/>
              </a:spcBef>
            </a:pPr>
            <a:fld id="{81D60167-4931-47E6-BA6A-407CBD079E47}" type="slidenum">
              <a:rPr lang="tr-TR" spc="10" smtClean="0"/>
              <a:pPr marL="25402">
                <a:spcBef>
                  <a:spcPts val="75"/>
                </a:spcBef>
              </a:pPr>
              <a:t>‹#›</a:t>
            </a:fld>
            <a:endParaRPr lang="tr-TR" spc="10" dirty="0"/>
          </a:p>
        </p:txBody>
      </p:sp>
      <p:cxnSp>
        <p:nvCxnSpPr>
          <p:cNvPr id="8" name="Straight Connector 7"/>
          <p:cNvCxnSpPr/>
          <p:nvPr/>
        </p:nvCxnSpPr>
        <p:spPr>
          <a:xfrm>
            <a:off x="2138736" y="1245807"/>
            <a:ext cx="0" cy="4436259"/>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57609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2394019" y="1255033"/>
            <a:ext cx="10102723" cy="1651731"/>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394017" y="3140248"/>
            <a:ext cx="4801857" cy="536004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694882" y="3140249"/>
            <a:ext cx="4801857" cy="5360046"/>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1FD6889-3187-493F-8944-BD095D3B430A}" type="datetime1">
              <a:rPr lang="en-US" smtClean="0"/>
              <a:t>6/28/2018</a:t>
            </a:fld>
            <a:endParaRPr lang="en-US"/>
          </a:p>
        </p:txBody>
      </p:sp>
      <p:sp>
        <p:nvSpPr>
          <p:cNvPr id="6" name="Footer Placeholder 5"/>
          <p:cNvSpPr>
            <a:spLocks noGrp="1"/>
          </p:cNvSpPr>
          <p:nvPr>
            <p:ph type="ftr" sz="quarter" idx="11"/>
          </p:nvPr>
        </p:nvSpPr>
        <p:spPr/>
        <p:txBody>
          <a:bodyPr/>
          <a:lstStyle/>
          <a:p>
            <a:r>
              <a:rPr lang="tr-TR" dirty="0" smtClean="0"/>
              <a:t>BİTLİS </a:t>
            </a:r>
            <a:r>
              <a:rPr lang="tr-TR" dirty="0"/>
              <a:t>MEM 27.06.2018</a:t>
            </a:r>
          </a:p>
        </p:txBody>
      </p:sp>
      <p:sp>
        <p:nvSpPr>
          <p:cNvPr id="7" name="Slide Number Placeholder 6"/>
          <p:cNvSpPr>
            <a:spLocks noGrp="1"/>
          </p:cNvSpPr>
          <p:nvPr>
            <p:ph type="sldNum" sz="quarter" idx="12"/>
          </p:nvPr>
        </p:nvSpPr>
        <p:spPr/>
        <p:txBody>
          <a:bodyPr/>
          <a:lstStyle/>
          <a:p>
            <a:pPr marL="25402">
              <a:spcBef>
                <a:spcPts val="75"/>
              </a:spcBef>
            </a:pPr>
            <a:fld id="{81D60167-4931-47E6-BA6A-407CBD079E47}" type="slidenum">
              <a:rPr lang="tr-TR" spc="10" smtClean="0"/>
              <a:pPr marL="25402">
                <a:spcBef>
                  <a:spcPts val="75"/>
                </a:spcBef>
              </a:pPr>
              <a:t>‹#›</a:t>
            </a:fld>
            <a:endParaRPr lang="tr-TR" spc="10" dirty="0"/>
          </a:p>
        </p:txBody>
      </p:sp>
      <p:cxnSp>
        <p:nvCxnSpPr>
          <p:cNvPr id="9" name="Straight Connector 8"/>
          <p:cNvCxnSpPr/>
          <p:nvPr/>
        </p:nvCxnSpPr>
        <p:spPr>
          <a:xfrm>
            <a:off x="2138736" y="1245806"/>
            <a:ext cx="0" cy="1663992"/>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33868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2394018" y="1253901"/>
            <a:ext cx="10102724" cy="1647075"/>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394018" y="3149003"/>
            <a:ext cx="4801857" cy="1250437"/>
          </a:xfrm>
        </p:spPr>
        <p:txBody>
          <a:bodyPr anchor="b">
            <a:normAutofit/>
          </a:bodyPr>
          <a:lstStyle>
            <a:lvl1pPr marL="0" indent="0">
              <a:lnSpc>
                <a:spcPct val="100000"/>
              </a:lnSpc>
              <a:buNone/>
              <a:defRPr sz="3430" b="0" cap="all" baseline="0">
                <a:solidFill>
                  <a:schemeClr val="accent1"/>
                </a:solidFill>
              </a:defRPr>
            </a:lvl1pPr>
            <a:lvl2pPr marL="534650" indent="0">
              <a:buNone/>
              <a:defRPr sz="2339" b="1"/>
            </a:lvl2pPr>
            <a:lvl3pPr marL="1069299" indent="0">
              <a:buNone/>
              <a:defRPr sz="2105" b="1"/>
            </a:lvl3pPr>
            <a:lvl4pPr marL="1603949" indent="0">
              <a:buNone/>
              <a:defRPr sz="1871" b="1"/>
            </a:lvl4pPr>
            <a:lvl5pPr marL="2138599" indent="0">
              <a:buNone/>
              <a:defRPr sz="1871" b="1"/>
            </a:lvl5pPr>
            <a:lvl6pPr marL="2673248" indent="0">
              <a:buNone/>
              <a:defRPr sz="1871" b="1"/>
            </a:lvl6pPr>
            <a:lvl7pPr marL="3207898" indent="0">
              <a:buNone/>
              <a:defRPr sz="1871" b="1"/>
            </a:lvl7pPr>
            <a:lvl8pPr marL="3742548" indent="0">
              <a:buNone/>
              <a:defRPr sz="1871" b="1"/>
            </a:lvl8pPr>
            <a:lvl9pPr marL="4277197" indent="0">
              <a:buNone/>
              <a:defRPr sz="1871" b="1"/>
            </a:lvl9pPr>
          </a:lstStyle>
          <a:p>
            <a:pPr lvl="0"/>
            <a:r>
              <a:rPr lang="tr-TR"/>
              <a:t>Asıl metin stillerini düzenle</a:t>
            </a:r>
          </a:p>
        </p:txBody>
      </p:sp>
      <p:sp>
        <p:nvSpPr>
          <p:cNvPr id="4" name="Content Placeholder 3"/>
          <p:cNvSpPr>
            <a:spLocks noGrp="1"/>
          </p:cNvSpPr>
          <p:nvPr>
            <p:ph sz="half" idx="2"/>
          </p:nvPr>
        </p:nvSpPr>
        <p:spPr>
          <a:xfrm>
            <a:off x="2394018" y="4403770"/>
            <a:ext cx="4801857" cy="4123394"/>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694881" y="3154389"/>
            <a:ext cx="4801859" cy="1250895"/>
          </a:xfrm>
        </p:spPr>
        <p:txBody>
          <a:bodyPr anchor="b">
            <a:normAutofit/>
          </a:bodyPr>
          <a:lstStyle>
            <a:lvl1pPr marL="0" indent="0">
              <a:lnSpc>
                <a:spcPct val="100000"/>
              </a:lnSpc>
              <a:buNone/>
              <a:defRPr sz="3430" b="0" cap="all" baseline="0">
                <a:solidFill>
                  <a:schemeClr val="accent1"/>
                </a:solidFill>
              </a:defRPr>
            </a:lvl1pPr>
            <a:lvl2pPr marL="534650" indent="0">
              <a:buNone/>
              <a:defRPr sz="2339" b="1"/>
            </a:lvl2pPr>
            <a:lvl3pPr marL="1069299" indent="0">
              <a:buNone/>
              <a:defRPr sz="2105" b="1"/>
            </a:lvl3pPr>
            <a:lvl4pPr marL="1603949" indent="0">
              <a:buNone/>
              <a:defRPr sz="1871" b="1"/>
            </a:lvl4pPr>
            <a:lvl5pPr marL="2138599" indent="0">
              <a:buNone/>
              <a:defRPr sz="1871" b="1"/>
            </a:lvl5pPr>
            <a:lvl6pPr marL="2673248" indent="0">
              <a:buNone/>
              <a:defRPr sz="1871" b="1"/>
            </a:lvl6pPr>
            <a:lvl7pPr marL="3207898" indent="0">
              <a:buNone/>
              <a:defRPr sz="1871" b="1"/>
            </a:lvl7pPr>
            <a:lvl8pPr marL="3742548" indent="0">
              <a:buNone/>
              <a:defRPr sz="1871" b="1"/>
            </a:lvl8pPr>
            <a:lvl9pPr marL="4277197" indent="0">
              <a:buNone/>
              <a:defRPr sz="1871" b="1"/>
            </a:lvl9pPr>
          </a:lstStyle>
          <a:p>
            <a:pPr lvl="0"/>
            <a:r>
              <a:rPr lang="tr-TR"/>
              <a:t>Asıl metin stillerini düzenle</a:t>
            </a:r>
          </a:p>
        </p:txBody>
      </p:sp>
      <p:sp>
        <p:nvSpPr>
          <p:cNvPr id="6" name="Content Placeholder 5"/>
          <p:cNvSpPr>
            <a:spLocks noGrp="1"/>
          </p:cNvSpPr>
          <p:nvPr>
            <p:ph sz="quarter" idx="4"/>
          </p:nvPr>
        </p:nvSpPr>
        <p:spPr>
          <a:xfrm>
            <a:off x="7694881" y="4399437"/>
            <a:ext cx="4801859" cy="411234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950F02D-5BBB-479E-B6AF-1AED174101CC}" type="datetime1">
              <a:rPr lang="en-US" smtClean="0"/>
              <a:t>6/28/2018</a:t>
            </a:fld>
            <a:endParaRPr lang="en-US"/>
          </a:p>
        </p:txBody>
      </p:sp>
      <p:sp>
        <p:nvSpPr>
          <p:cNvPr id="8" name="Footer Placeholder 7"/>
          <p:cNvSpPr>
            <a:spLocks noGrp="1"/>
          </p:cNvSpPr>
          <p:nvPr>
            <p:ph type="ftr" sz="quarter" idx="11"/>
          </p:nvPr>
        </p:nvSpPr>
        <p:spPr/>
        <p:txBody>
          <a:bodyPr/>
          <a:lstStyle/>
          <a:p>
            <a:r>
              <a:rPr lang="tr-TR" dirty="0" smtClean="0"/>
              <a:t>BİTLİS </a:t>
            </a:r>
            <a:r>
              <a:rPr lang="tr-TR" dirty="0"/>
              <a:t>MEM 27.06.2018</a:t>
            </a:r>
          </a:p>
        </p:txBody>
      </p:sp>
      <p:sp>
        <p:nvSpPr>
          <p:cNvPr id="9" name="Slide Number Placeholder 8"/>
          <p:cNvSpPr>
            <a:spLocks noGrp="1"/>
          </p:cNvSpPr>
          <p:nvPr>
            <p:ph type="sldNum" sz="quarter" idx="12"/>
          </p:nvPr>
        </p:nvSpPr>
        <p:spPr/>
        <p:txBody>
          <a:bodyPr/>
          <a:lstStyle/>
          <a:p>
            <a:pPr marL="25402">
              <a:spcBef>
                <a:spcPts val="75"/>
              </a:spcBef>
            </a:pPr>
            <a:fld id="{81D60167-4931-47E6-BA6A-407CBD079E47}" type="slidenum">
              <a:rPr lang="tr-TR" spc="10" smtClean="0"/>
              <a:pPr marL="25402">
                <a:spcBef>
                  <a:spcPts val="75"/>
                </a:spcBef>
              </a:pPr>
              <a:t>‹#›</a:t>
            </a:fld>
            <a:endParaRPr lang="tr-TR" spc="10" dirty="0"/>
          </a:p>
        </p:txBody>
      </p:sp>
      <p:cxnSp>
        <p:nvCxnSpPr>
          <p:cNvPr id="11" name="Straight Connector 10"/>
          <p:cNvCxnSpPr/>
          <p:nvPr/>
        </p:nvCxnSpPr>
        <p:spPr>
          <a:xfrm>
            <a:off x="2138736" y="1245806"/>
            <a:ext cx="0" cy="1663992"/>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32724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9C8F405-B79A-4414-AD98-C37926065470}" type="datetime1">
              <a:rPr lang="en-US" smtClean="0"/>
              <a:t>6/28/2018</a:t>
            </a:fld>
            <a:endParaRPr lang="en-US"/>
          </a:p>
        </p:txBody>
      </p:sp>
      <p:sp>
        <p:nvSpPr>
          <p:cNvPr id="4" name="Footer Placeholder 3"/>
          <p:cNvSpPr>
            <a:spLocks noGrp="1"/>
          </p:cNvSpPr>
          <p:nvPr>
            <p:ph type="ftr" sz="quarter" idx="11"/>
          </p:nvPr>
        </p:nvSpPr>
        <p:spPr/>
        <p:txBody>
          <a:bodyPr/>
          <a:lstStyle/>
          <a:p>
            <a:r>
              <a:rPr lang="tr-TR" dirty="0" smtClean="0"/>
              <a:t>BİTLİS </a:t>
            </a:r>
            <a:r>
              <a:rPr lang="tr-TR" dirty="0"/>
              <a:t>MEM 27.06.2018</a:t>
            </a:r>
          </a:p>
        </p:txBody>
      </p:sp>
      <p:sp>
        <p:nvSpPr>
          <p:cNvPr id="5" name="Slide Number Placeholder 4"/>
          <p:cNvSpPr>
            <a:spLocks noGrp="1"/>
          </p:cNvSpPr>
          <p:nvPr>
            <p:ph type="sldNum" sz="quarter" idx="12"/>
          </p:nvPr>
        </p:nvSpPr>
        <p:spPr/>
        <p:txBody>
          <a:bodyPr/>
          <a:lstStyle/>
          <a:p>
            <a:pPr marL="25402">
              <a:spcBef>
                <a:spcPts val="75"/>
              </a:spcBef>
            </a:pPr>
            <a:fld id="{81D60167-4931-47E6-BA6A-407CBD079E47}" type="slidenum">
              <a:rPr lang="tr-TR" spc="10" smtClean="0"/>
              <a:pPr marL="25402">
                <a:spcBef>
                  <a:spcPts val="75"/>
                </a:spcBef>
              </a:pPr>
              <a:t>‹#›</a:t>
            </a:fld>
            <a:endParaRPr lang="tr-TR" spc="10" dirty="0"/>
          </a:p>
        </p:txBody>
      </p:sp>
      <p:cxnSp>
        <p:nvCxnSpPr>
          <p:cNvPr id="7" name="Straight Connector 6"/>
          <p:cNvCxnSpPr/>
          <p:nvPr/>
        </p:nvCxnSpPr>
        <p:spPr>
          <a:xfrm>
            <a:off x="2138736" y="1245806"/>
            <a:ext cx="0" cy="1663992"/>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64069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050618-4710-4E94-8269-A825FB3B2C75}" type="datetime1">
              <a:rPr lang="en-US" smtClean="0"/>
              <a:t>6/28/2018</a:t>
            </a:fld>
            <a:endParaRPr lang="en-US"/>
          </a:p>
        </p:txBody>
      </p:sp>
      <p:sp>
        <p:nvSpPr>
          <p:cNvPr id="3" name="Footer Placeholder 2"/>
          <p:cNvSpPr>
            <a:spLocks noGrp="1"/>
          </p:cNvSpPr>
          <p:nvPr>
            <p:ph type="ftr" sz="quarter" idx="11"/>
          </p:nvPr>
        </p:nvSpPr>
        <p:spPr/>
        <p:txBody>
          <a:bodyPr/>
          <a:lstStyle/>
          <a:p>
            <a:r>
              <a:rPr lang="tr-TR" dirty="0" smtClean="0"/>
              <a:t>BİTLİS </a:t>
            </a:r>
            <a:r>
              <a:rPr lang="tr-TR" dirty="0"/>
              <a:t>MEM 27.06.2018</a:t>
            </a:r>
          </a:p>
        </p:txBody>
      </p:sp>
      <p:sp>
        <p:nvSpPr>
          <p:cNvPr id="4" name="Slide Number Placeholder 3"/>
          <p:cNvSpPr>
            <a:spLocks noGrp="1"/>
          </p:cNvSpPr>
          <p:nvPr>
            <p:ph type="sldNum" sz="quarter" idx="12"/>
          </p:nvPr>
        </p:nvSpPr>
        <p:spPr/>
        <p:txBody>
          <a:bodyPr/>
          <a:lstStyle/>
          <a:p>
            <a:pPr marL="25402">
              <a:spcBef>
                <a:spcPts val="75"/>
              </a:spcBef>
            </a:pPr>
            <a:fld id="{81D60167-4931-47E6-BA6A-407CBD079E47}" type="slidenum">
              <a:rPr lang="tr-TR" spc="10" smtClean="0"/>
              <a:pPr marL="25402">
                <a:spcBef>
                  <a:spcPts val="75"/>
                </a:spcBef>
              </a:pPr>
              <a:t>‹#›</a:t>
            </a:fld>
            <a:endParaRPr lang="tr-TR" spc="10" dirty="0"/>
          </a:p>
        </p:txBody>
      </p:sp>
    </p:spTree>
    <p:extLst>
      <p:ext uri="{BB962C8B-B14F-4D97-AF65-F5344CB8AC3E}">
        <p14:creationId xmlns:p14="http://schemas.microsoft.com/office/powerpoint/2010/main" val="3635172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393930" y="1245807"/>
            <a:ext cx="3632370" cy="3503838"/>
          </a:xfrm>
        </p:spPr>
        <p:txBody>
          <a:bodyPr anchor="b">
            <a:normAutofit/>
          </a:bodyPr>
          <a:lstStyle>
            <a:lvl1pPr algn="l">
              <a:defRPr sz="3742"/>
            </a:lvl1pPr>
          </a:lstStyle>
          <a:p>
            <a:r>
              <a:rPr lang="tr-TR"/>
              <a:t>Asıl başlık stilini düzenlemek için tıklayın</a:t>
            </a:r>
            <a:endParaRPr lang="en-US" dirty="0"/>
          </a:p>
        </p:txBody>
      </p:sp>
      <p:sp>
        <p:nvSpPr>
          <p:cNvPr id="3" name="Content Placeholder 2"/>
          <p:cNvSpPr>
            <a:spLocks noGrp="1"/>
          </p:cNvSpPr>
          <p:nvPr>
            <p:ph idx="1"/>
          </p:nvPr>
        </p:nvSpPr>
        <p:spPr>
          <a:xfrm>
            <a:off x="6527840" y="1245807"/>
            <a:ext cx="5968901" cy="7264318"/>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394018" y="4998194"/>
            <a:ext cx="3634495" cy="3505497"/>
          </a:xfrm>
        </p:spPr>
        <p:txBody>
          <a:bodyPr>
            <a:normAutofit/>
          </a:bodyPr>
          <a:lstStyle>
            <a:lvl1pPr marL="0" indent="0" algn="l">
              <a:buNone/>
              <a:defRPr sz="2495"/>
            </a:lvl1pPr>
            <a:lvl2pPr marL="534650" indent="0">
              <a:buNone/>
              <a:defRPr sz="1637"/>
            </a:lvl2pPr>
            <a:lvl3pPr marL="1069299" indent="0">
              <a:buNone/>
              <a:defRPr sz="1403"/>
            </a:lvl3pPr>
            <a:lvl4pPr marL="1603949" indent="0">
              <a:buNone/>
              <a:defRPr sz="1169"/>
            </a:lvl4pPr>
            <a:lvl5pPr marL="2138599" indent="0">
              <a:buNone/>
              <a:defRPr sz="1169"/>
            </a:lvl5pPr>
            <a:lvl6pPr marL="2673248" indent="0">
              <a:buNone/>
              <a:defRPr sz="1169"/>
            </a:lvl6pPr>
            <a:lvl7pPr marL="3207898" indent="0">
              <a:buNone/>
              <a:defRPr sz="1169"/>
            </a:lvl7pPr>
            <a:lvl8pPr marL="3742548" indent="0">
              <a:buNone/>
              <a:defRPr sz="1169"/>
            </a:lvl8pPr>
            <a:lvl9pPr marL="4277197" indent="0">
              <a:buNone/>
              <a:defRPr sz="1169"/>
            </a:lvl9pPr>
          </a:lstStyle>
          <a:p>
            <a:pPr lvl="0"/>
            <a:r>
              <a:rPr lang="tr-TR"/>
              <a:t>Asıl metin stillerini düzenle</a:t>
            </a:r>
          </a:p>
        </p:txBody>
      </p:sp>
      <p:sp>
        <p:nvSpPr>
          <p:cNvPr id="5" name="Date Placeholder 4"/>
          <p:cNvSpPr>
            <a:spLocks noGrp="1"/>
          </p:cNvSpPr>
          <p:nvPr>
            <p:ph type="dt" sz="half" idx="10"/>
          </p:nvPr>
        </p:nvSpPr>
        <p:spPr/>
        <p:txBody>
          <a:bodyPr/>
          <a:lstStyle/>
          <a:p>
            <a:fld id="{1D481F9D-BEA3-4655-9338-6F7E72ED2E46}" type="datetime1">
              <a:rPr lang="en-US" smtClean="0"/>
              <a:t>6/28/2018</a:t>
            </a:fld>
            <a:endParaRPr lang="en-US"/>
          </a:p>
        </p:txBody>
      </p:sp>
      <p:sp>
        <p:nvSpPr>
          <p:cNvPr id="6" name="Footer Placeholder 5"/>
          <p:cNvSpPr>
            <a:spLocks noGrp="1"/>
          </p:cNvSpPr>
          <p:nvPr>
            <p:ph type="ftr" sz="quarter" idx="11"/>
          </p:nvPr>
        </p:nvSpPr>
        <p:spPr/>
        <p:txBody>
          <a:bodyPr/>
          <a:lstStyle/>
          <a:p>
            <a:r>
              <a:rPr lang="tr-TR" dirty="0" smtClean="0"/>
              <a:t>BİTLİS </a:t>
            </a:r>
            <a:r>
              <a:rPr lang="tr-TR" dirty="0"/>
              <a:t>MEM 27.06.2018</a:t>
            </a:r>
          </a:p>
        </p:txBody>
      </p:sp>
      <p:sp>
        <p:nvSpPr>
          <p:cNvPr id="7" name="Slide Number Placeholder 6"/>
          <p:cNvSpPr>
            <a:spLocks noGrp="1"/>
          </p:cNvSpPr>
          <p:nvPr>
            <p:ph type="sldNum" sz="quarter" idx="12"/>
          </p:nvPr>
        </p:nvSpPr>
        <p:spPr/>
        <p:txBody>
          <a:bodyPr/>
          <a:lstStyle/>
          <a:p>
            <a:pPr marL="25402">
              <a:spcBef>
                <a:spcPts val="75"/>
              </a:spcBef>
            </a:pPr>
            <a:fld id="{81D60167-4931-47E6-BA6A-407CBD079E47}" type="slidenum">
              <a:rPr lang="tr-TR" spc="10" smtClean="0"/>
              <a:pPr marL="25402">
                <a:spcBef>
                  <a:spcPts val="75"/>
                </a:spcBef>
              </a:pPr>
              <a:t>‹#›</a:t>
            </a:fld>
            <a:endParaRPr lang="tr-TR" spc="10" dirty="0"/>
          </a:p>
        </p:txBody>
      </p:sp>
      <p:cxnSp>
        <p:nvCxnSpPr>
          <p:cNvPr id="9" name="Straight Connector 8"/>
          <p:cNvCxnSpPr/>
          <p:nvPr/>
        </p:nvCxnSpPr>
        <p:spPr>
          <a:xfrm>
            <a:off x="2138736" y="1245807"/>
            <a:ext cx="0" cy="350383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5528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7790552" y="751831"/>
            <a:ext cx="5474960" cy="8028783"/>
            <a:chOff x="4996501" y="482171"/>
            <a:chExt cx="3511387" cy="5149101"/>
          </a:xfrm>
        </p:grpSpPr>
        <p:sp>
          <p:nvSpPr>
            <p:cNvPr id="14" name="Rectangle 13"/>
            <p:cNvSpPr/>
            <p:nvPr/>
          </p:nvSpPr>
          <p:spPr>
            <a:xfrm>
              <a:off x="4996501" y="482171"/>
              <a:ext cx="3511387"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5312152" y="812506"/>
              <a:ext cx="2883013" cy="4479361"/>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2395247" y="1761204"/>
            <a:ext cx="4915978" cy="2854355"/>
          </a:xfrm>
        </p:spPr>
        <p:txBody>
          <a:bodyPr anchor="b">
            <a:normAutofit/>
          </a:bodyPr>
          <a:lstStyle>
            <a:lvl1pPr>
              <a:defRPr sz="4989"/>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794096" y="1750336"/>
            <a:ext cx="3484812" cy="6028606"/>
          </a:xfrm>
          <a:solidFill>
            <a:schemeClr val="bg1">
              <a:lumMod val="85000"/>
            </a:schemeClr>
          </a:solidFill>
          <a:ln w="9525" cap="sq">
            <a:noFill/>
            <a:miter lim="800000"/>
          </a:ln>
          <a:effectLst/>
        </p:spPr>
        <p:txBody>
          <a:bodyPr anchor="t"/>
          <a:lstStyle>
            <a:lvl1pPr marL="0" indent="0" algn="ctr">
              <a:buNone/>
              <a:defRPr sz="3742"/>
            </a:lvl1pPr>
            <a:lvl2pPr marL="534650" indent="0">
              <a:buNone/>
              <a:defRPr sz="3274"/>
            </a:lvl2pPr>
            <a:lvl3pPr marL="1069299" indent="0">
              <a:buNone/>
              <a:defRPr sz="2807"/>
            </a:lvl3pPr>
            <a:lvl4pPr marL="1603949" indent="0">
              <a:buNone/>
              <a:defRPr sz="2339"/>
            </a:lvl4pPr>
            <a:lvl5pPr marL="2138599" indent="0">
              <a:buNone/>
              <a:defRPr sz="2339"/>
            </a:lvl5pPr>
            <a:lvl6pPr marL="2673248" indent="0">
              <a:buNone/>
              <a:defRPr sz="2339"/>
            </a:lvl6pPr>
            <a:lvl7pPr marL="3207898" indent="0">
              <a:buNone/>
              <a:defRPr sz="2339"/>
            </a:lvl7pPr>
            <a:lvl8pPr marL="3742548" indent="0">
              <a:buNone/>
              <a:defRPr sz="2339"/>
            </a:lvl8pPr>
            <a:lvl9pPr marL="4277197" indent="0">
              <a:buNone/>
              <a:defRPr sz="2339"/>
            </a:lvl9pPr>
          </a:lstStyle>
          <a:p>
            <a:r>
              <a:rPr lang="tr-TR"/>
              <a:t>Resim eklemek için simgeye tıklayın</a:t>
            </a:r>
            <a:endParaRPr lang="en-US" dirty="0"/>
          </a:p>
        </p:txBody>
      </p:sp>
      <p:sp>
        <p:nvSpPr>
          <p:cNvPr id="4" name="Text Placeholder 3"/>
          <p:cNvSpPr>
            <a:spLocks noGrp="1"/>
          </p:cNvSpPr>
          <p:nvPr>
            <p:ph type="body" sz="half" idx="2"/>
          </p:nvPr>
        </p:nvSpPr>
        <p:spPr>
          <a:xfrm>
            <a:off x="2394018" y="4905417"/>
            <a:ext cx="4908935" cy="3124353"/>
          </a:xfrm>
        </p:spPr>
        <p:txBody>
          <a:bodyPr>
            <a:normAutofit/>
          </a:bodyPr>
          <a:lstStyle>
            <a:lvl1pPr marL="0" indent="0" algn="l">
              <a:buNone/>
              <a:defRPr sz="2807"/>
            </a:lvl1pPr>
            <a:lvl2pPr marL="534650" indent="0">
              <a:buNone/>
              <a:defRPr sz="1637"/>
            </a:lvl2pPr>
            <a:lvl3pPr marL="1069299" indent="0">
              <a:buNone/>
              <a:defRPr sz="1403"/>
            </a:lvl3pPr>
            <a:lvl4pPr marL="1603949" indent="0">
              <a:buNone/>
              <a:defRPr sz="1169"/>
            </a:lvl4pPr>
            <a:lvl5pPr marL="2138599" indent="0">
              <a:buNone/>
              <a:defRPr sz="1169"/>
            </a:lvl5pPr>
            <a:lvl6pPr marL="2673248" indent="0">
              <a:buNone/>
              <a:defRPr sz="1169"/>
            </a:lvl6pPr>
            <a:lvl7pPr marL="3207898" indent="0">
              <a:buNone/>
              <a:defRPr sz="1169"/>
            </a:lvl7pPr>
            <a:lvl8pPr marL="3742548" indent="0">
              <a:buNone/>
              <a:defRPr sz="1169"/>
            </a:lvl8pPr>
            <a:lvl9pPr marL="4277197" indent="0">
              <a:buNone/>
              <a:defRPr sz="1169"/>
            </a:lvl9pPr>
          </a:lstStyle>
          <a:p>
            <a:pPr lvl="0"/>
            <a:r>
              <a:rPr lang="tr-TR"/>
              <a:t>Asıl metin stillerini düzenle</a:t>
            </a:r>
          </a:p>
        </p:txBody>
      </p:sp>
      <p:sp>
        <p:nvSpPr>
          <p:cNvPr id="5" name="Date Placeholder 4"/>
          <p:cNvSpPr>
            <a:spLocks noGrp="1"/>
          </p:cNvSpPr>
          <p:nvPr>
            <p:ph type="dt" sz="half" idx="10"/>
          </p:nvPr>
        </p:nvSpPr>
        <p:spPr>
          <a:xfrm>
            <a:off x="2394017" y="8528926"/>
            <a:ext cx="4917210" cy="499155"/>
          </a:xfrm>
        </p:spPr>
        <p:txBody>
          <a:bodyPr/>
          <a:lstStyle>
            <a:lvl1pPr algn="l">
              <a:defRPr/>
            </a:lvl1pPr>
          </a:lstStyle>
          <a:p>
            <a:fld id="{8465BF44-DA6A-490C-B8BA-A7645A31BA71}" type="datetime1">
              <a:rPr lang="en-US" smtClean="0"/>
              <a:t>6/28/2018</a:t>
            </a:fld>
            <a:endParaRPr lang="en-US"/>
          </a:p>
        </p:txBody>
      </p:sp>
      <p:sp>
        <p:nvSpPr>
          <p:cNvPr id="6" name="Footer Placeholder 5"/>
          <p:cNvSpPr>
            <a:spLocks noGrp="1"/>
          </p:cNvSpPr>
          <p:nvPr>
            <p:ph type="ftr" sz="quarter" idx="11"/>
          </p:nvPr>
        </p:nvSpPr>
        <p:spPr>
          <a:xfrm>
            <a:off x="2395327" y="496845"/>
            <a:ext cx="4915899" cy="500415"/>
          </a:xfrm>
        </p:spPr>
        <p:txBody>
          <a:bodyPr/>
          <a:lstStyle/>
          <a:p>
            <a:r>
              <a:rPr lang="tr-TR" dirty="0" smtClean="0"/>
              <a:t>BİTLİS </a:t>
            </a:r>
            <a:r>
              <a:rPr lang="tr-TR" dirty="0"/>
              <a:t>MEM 27.06.2018</a:t>
            </a:r>
          </a:p>
        </p:txBody>
      </p:sp>
      <p:sp>
        <p:nvSpPr>
          <p:cNvPr id="7" name="Slide Number Placeholder 6"/>
          <p:cNvSpPr>
            <a:spLocks noGrp="1"/>
          </p:cNvSpPr>
          <p:nvPr>
            <p:ph type="sldNum" sz="quarter" idx="12"/>
          </p:nvPr>
        </p:nvSpPr>
        <p:spPr/>
        <p:txBody>
          <a:bodyPr/>
          <a:lstStyle/>
          <a:p>
            <a:pPr marL="25402">
              <a:spcBef>
                <a:spcPts val="75"/>
              </a:spcBef>
            </a:pPr>
            <a:fld id="{81D60167-4931-47E6-BA6A-407CBD079E47}" type="slidenum">
              <a:rPr lang="tr-TR" spc="10" smtClean="0"/>
              <a:pPr marL="25402">
                <a:spcBef>
                  <a:spcPts val="75"/>
                </a:spcBef>
              </a:pPr>
              <a:t>‹#›</a:t>
            </a:fld>
            <a:endParaRPr lang="tr-TR" spc="10" dirty="0"/>
          </a:p>
        </p:txBody>
      </p:sp>
      <p:cxnSp>
        <p:nvCxnSpPr>
          <p:cNvPr id="12" name="Straight Connector 11"/>
          <p:cNvCxnSpPr/>
          <p:nvPr/>
        </p:nvCxnSpPr>
        <p:spPr>
          <a:xfrm>
            <a:off x="2138736" y="1245806"/>
            <a:ext cx="0" cy="3369753"/>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1396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3143052"/>
            <a:ext cx="14257338" cy="646675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srcRect t="2873" b="-2873"/>
          <a:stretch/>
        </p:blipFill>
        <p:spPr>
          <a:xfrm>
            <a:off x="0" y="9609802"/>
            <a:ext cx="14257338" cy="1115653"/>
          </a:xfrm>
          <a:prstGeom prst="rect">
            <a:avLst/>
          </a:prstGeom>
        </p:spPr>
      </p:pic>
      <p:sp>
        <p:nvSpPr>
          <p:cNvPr id="2" name="Title Placeholder 1"/>
          <p:cNvSpPr>
            <a:spLocks noGrp="1"/>
          </p:cNvSpPr>
          <p:nvPr>
            <p:ph type="title"/>
          </p:nvPr>
        </p:nvSpPr>
        <p:spPr>
          <a:xfrm>
            <a:off x="2394019" y="1254456"/>
            <a:ext cx="10102723" cy="1636029"/>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394019" y="3143051"/>
            <a:ext cx="10102723" cy="53804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804097" y="515133"/>
            <a:ext cx="3692644" cy="482125"/>
          </a:xfrm>
          <a:prstGeom prst="rect">
            <a:avLst/>
          </a:prstGeom>
        </p:spPr>
        <p:txBody>
          <a:bodyPr vert="horz" lIns="91440" tIns="45720" rIns="91440" bIns="45720" rtlCol="0" anchor="ctr"/>
          <a:lstStyle>
            <a:lvl1pPr algn="r">
              <a:defRPr sz="1559">
                <a:solidFill>
                  <a:schemeClr val="tx1">
                    <a:tint val="75000"/>
                  </a:schemeClr>
                </a:solidFill>
              </a:defRPr>
            </a:lvl1pPr>
          </a:lstStyle>
          <a:p>
            <a:fld id="{14C8EBBF-F5D2-4947-BFDA-183D59BB0A70}" type="datetime1">
              <a:rPr lang="en-US" smtClean="0"/>
              <a:t>6/28/2018</a:t>
            </a:fld>
            <a:endParaRPr lang="en-US"/>
          </a:p>
        </p:txBody>
      </p:sp>
      <p:sp>
        <p:nvSpPr>
          <p:cNvPr id="5" name="Footer Placeholder 4"/>
          <p:cNvSpPr>
            <a:spLocks noGrp="1"/>
          </p:cNvSpPr>
          <p:nvPr>
            <p:ph type="ftr" sz="quarter" idx="3"/>
          </p:nvPr>
        </p:nvSpPr>
        <p:spPr>
          <a:xfrm>
            <a:off x="2394018" y="513477"/>
            <a:ext cx="6146500" cy="482125"/>
          </a:xfrm>
          <a:prstGeom prst="rect">
            <a:avLst/>
          </a:prstGeom>
        </p:spPr>
        <p:txBody>
          <a:bodyPr vert="horz" lIns="91440" tIns="45720" rIns="91440" bIns="45720" rtlCol="0" anchor="ctr"/>
          <a:lstStyle>
            <a:lvl1pPr algn="l">
              <a:defRPr sz="1559">
                <a:solidFill>
                  <a:schemeClr val="tx1">
                    <a:tint val="75000"/>
                  </a:schemeClr>
                </a:solidFill>
              </a:defRPr>
            </a:lvl1pPr>
          </a:lstStyle>
          <a:p>
            <a:r>
              <a:rPr lang="tr-TR" dirty="0" smtClean="0"/>
              <a:t>BİTLİS </a:t>
            </a:r>
            <a:r>
              <a:rPr lang="tr-TR" dirty="0"/>
              <a:t>MEM 27.06.2018</a:t>
            </a:r>
          </a:p>
        </p:txBody>
      </p:sp>
      <p:sp>
        <p:nvSpPr>
          <p:cNvPr id="6" name="Slide Number Placeholder 5"/>
          <p:cNvSpPr>
            <a:spLocks noGrp="1"/>
          </p:cNvSpPr>
          <p:nvPr>
            <p:ph type="sldNum" sz="quarter" idx="4"/>
          </p:nvPr>
        </p:nvSpPr>
        <p:spPr>
          <a:xfrm>
            <a:off x="760462" y="1245806"/>
            <a:ext cx="1240728" cy="785209"/>
          </a:xfrm>
          <a:prstGeom prst="rect">
            <a:avLst/>
          </a:prstGeom>
        </p:spPr>
        <p:txBody>
          <a:bodyPr vert="horz" lIns="91440" tIns="45720" rIns="91440" bIns="45720" rtlCol="0" anchor="t"/>
          <a:lstStyle>
            <a:lvl1pPr algn="r">
              <a:defRPr sz="4366">
                <a:solidFill>
                  <a:schemeClr val="accent1"/>
                </a:solidFill>
              </a:defRPr>
            </a:lvl1pPr>
          </a:lstStyle>
          <a:p>
            <a:pPr marL="25402">
              <a:spcBef>
                <a:spcPts val="75"/>
              </a:spcBef>
            </a:pPr>
            <a:fld id="{81D60167-4931-47E6-BA6A-407CBD079E47}" type="slidenum">
              <a:rPr lang="tr-TR" spc="10" smtClean="0"/>
              <a:pPr marL="25402">
                <a:spcBef>
                  <a:spcPts val="75"/>
                </a:spcBef>
              </a:pPr>
              <a:t>‹#›</a:t>
            </a:fld>
            <a:endParaRPr lang="tr-TR" spc="10" dirty="0"/>
          </a:p>
        </p:txBody>
      </p:sp>
      <p:cxnSp>
        <p:nvCxnSpPr>
          <p:cNvPr id="12" name="Straight Connector 11"/>
          <p:cNvCxnSpPr/>
          <p:nvPr/>
        </p:nvCxnSpPr>
        <p:spPr>
          <a:xfrm>
            <a:off x="0" y="9622613"/>
            <a:ext cx="14257338"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5588392"/>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 id="2147483853" r:id="rId12"/>
  </p:sldLayoutIdLst>
  <p:hf hdr="0" dt="0"/>
  <p:txStyles>
    <p:titleStyle>
      <a:lvl1pPr algn="l" defTabSz="1069299" rtl="0" eaLnBrk="1" latinLnBrk="0" hangingPunct="1">
        <a:lnSpc>
          <a:spcPct val="90000"/>
        </a:lnSpc>
        <a:spcBef>
          <a:spcPct val="0"/>
        </a:spcBef>
        <a:buNone/>
        <a:defRPr sz="4989" b="0" i="0" kern="1200" cap="none">
          <a:solidFill>
            <a:schemeClr val="tx1"/>
          </a:solidFill>
          <a:effectLst/>
          <a:latin typeface="+mj-lt"/>
          <a:ea typeface="+mj-ea"/>
          <a:cs typeface="+mj-cs"/>
        </a:defRPr>
      </a:lvl1pPr>
    </p:titleStyle>
    <p:bodyStyle>
      <a:lvl1pPr marL="356433" indent="-356433" algn="l" defTabSz="1069299" rtl="0" eaLnBrk="1" latinLnBrk="0" hangingPunct="1">
        <a:lnSpc>
          <a:spcPct val="120000"/>
        </a:lnSpc>
        <a:spcBef>
          <a:spcPts val="1559"/>
        </a:spcBef>
        <a:buClr>
          <a:schemeClr val="accent1"/>
        </a:buClr>
        <a:buSzPct val="100000"/>
        <a:buFont typeface="Arial" panose="020B0604020202020204" pitchFamily="34" charset="0"/>
        <a:buChar char="•"/>
        <a:defRPr sz="3118" kern="1200" cap="none">
          <a:solidFill>
            <a:schemeClr val="tx1"/>
          </a:solidFill>
          <a:effectLst/>
          <a:latin typeface="+mn-lt"/>
          <a:ea typeface="+mn-ea"/>
          <a:cs typeface="+mn-cs"/>
        </a:defRPr>
      </a:lvl1pPr>
      <a:lvl2pPr marL="1069299" indent="-356433" algn="l" defTabSz="1069299" rtl="0" eaLnBrk="1" latinLnBrk="0" hangingPunct="1">
        <a:lnSpc>
          <a:spcPct val="120000"/>
        </a:lnSpc>
        <a:spcBef>
          <a:spcPts val="780"/>
        </a:spcBef>
        <a:buClr>
          <a:schemeClr val="accent1"/>
        </a:buClr>
        <a:buSzPct val="100000"/>
        <a:buFont typeface="Arial" panose="020B0604020202020204" pitchFamily="34" charset="0"/>
        <a:buChar char="•"/>
        <a:defRPr sz="2495" kern="1200" cap="none" baseline="0">
          <a:solidFill>
            <a:schemeClr val="tx1"/>
          </a:solidFill>
          <a:effectLst/>
          <a:latin typeface="+mn-lt"/>
          <a:ea typeface="+mn-ea"/>
          <a:cs typeface="+mn-cs"/>
        </a:defRPr>
      </a:lvl2pPr>
      <a:lvl3pPr marL="1782166" indent="-356433" algn="l" defTabSz="1069299" rtl="0" eaLnBrk="1" latinLnBrk="0" hangingPunct="1">
        <a:lnSpc>
          <a:spcPct val="120000"/>
        </a:lnSpc>
        <a:spcBef>
          <a:spcPts val="780"/>
        </a:spcBef>
        <a:buClr>
          <a:schemeClr val="accent1"/>
        </a:buClr>
        <a:buSzPct val="100000"/>
        <a:buFont typeface="Arial" panose="020B0604020202020204" pitchFamily="34" charset="0"/>
        <a:buChar char="•"/>
        <a:defRPr sz="2495" kern="1200" cap="none">
          <a:solidFill>
            <a:schemeClr val="tx1"/>
          </a:solidFill>
          <a:effectLst/>
          <a:latin typeface="+mn-lt"/>
          <a:ea typeface="+mn-ea"/>
          <a:cs typeface="+mn-cs"/>
        </a:defRPr>
      </a:lvl3pPr>
      <a:lvl4pPr marL="2495032" indent="-356433" algn="l" defTabSz="1069299" rtl="0" eaLnBrk="1" latinLnBrk="0" hangingPunct="1">
        <a:lnSpc>
          <a:spcPct val="120000"/>
        </a:lnSpc>
        <a:spcBef>
          <a:spcPts val="780"/>
        </a:spcBef>
        <a:buClr>
          <a:schemeClr val="accent1"/>
        </a:buClr>
        <a:buSzPct val="100000"/>
        <a:buFont typeface="Arial" panose="020B0604020202020204" pitchFamily="34" charset="0"/>
        <a:buChar char="•"/>
        <a:defRPr sz="2183" kern="1200" cap="none" baseline="0">
          <a:solidFill>
            <a:schemeClr val="tx1"/>
          </a:solidFill>
          <a:effectLst/>
          <a:latin typeface="+mn-lt"/>
          <a:ea typeface="+mn-ea"/>
          <a:cs typeface="+mn-cs"/>
        </a:defRPr>
      </a:lvl4pPr>
      <a:lvl5pPr marL="3207898" indent="-356433" algn="l" defTabSz="1069299" rtl="0" eaLnBrk="1" latinLnBrk="0" hangingPunct="1">
        <a:lnSpc>
          <a:spcPct val="120000"/>
        </a:lnSpc>
        <a:spcBef>
          <a:spcPts val="780"/>
        </a:spcBef>
        <a:buClr>
          <a:schemeClr val="accent1"/>
        </a:buClr>
        <a:buSzPct val="100000"/>
        <a:buFont typeface="Arial" panose="020B0604020202020204" pitchFamily="34" charset="0"/>
        <a:buChar char="•"/>
        <a:defRPr sz="1871" kern="1200" cap="none">
          <a:solidFill>
            <a:schemeClr val="tx1"/>
          </a:solidFill>
          <a:effectLst/>
          <a:latin typeface="+mn-lt"/>
          <a:ea typeface="+mn-ea"/>
          <a:cs typeface="+mn-cs"/>
        </a:defRPr>
      </a:lvl5pPr>
      <a:lvl6pPr marL="3920764" indent="-356433" algn="l" defTabSz="1425732" rtl="0" eaLnBrk="1" latinLnBrk="0" hangingPunct="1">
        <a:lnSpc>
          <a:spcPct val="120000"/>
        </a:lnSpc>
        <a:spcBef>
          <a:spcPts val="780"/>
        </a:spcBef>
        <a:buClr>
          <a:schemeClr val="accent1"/>
        </a:buClr>
        <a:buSzPct val="100000"/>
        <a:buFont typeface="Arial" panose="020B0604020202020204" pitchFamily="34" charset="0"/>
        <a:buChar char="•"/>
        <a:defRPr sz="1871" kern="1200">
          <a:solidFill>
            <a:schemeClr val="tx1"/>
          </a:solidFill>
          <a:effectLst/>
          <a:latin typeface="+mn-lt"/>
          <a:ea typeface="+mn-ea"/>
          <a:cs typeface="+mn-cs"/>
        </a:defRPr>
      </a:lvl6pPr>
      <a:lvl7pPr marL="4633631" indent="-356433" algn="l" defTabSz="1425732" rtl="0" eaLnBrk="1" latinLnBrk="0" hangingPunct="1">
        <a:lnSpc>
          <a:spcPct val="120000"/>
        </a:lnSpc>
        <a:spcBef>
          <a:spcPts val="780"/>
        </a:spcBef>
        <a:buClr>
          <a:schemeClr val="accent1"/>
        </a:buClr>
        <a:buSzPct val="100000"/>
        <a:buFont typeface="Arial" panose="020B0604020202020204" pitchFamily="34" charset="0"/>
        <a:buChar char="•"/>
        <a:defRPr sz="1871" kern="1200">
          <a:solidFill>
            <a:schemeClr val="tx1"/>
          </a:solidFill>
          <a:effectLst/>
          <a:latin typeface="+mn-lt"/>
          <a:ea typeface="+mn-ea"/>
          <a:cs typeface="+mn-cs"/>
        </a:defRPr>
      </a:lvl7pPr>
      <a:lvl8pPr marL="5346497" indent="-356433" algn="l" defTabSz="1425732" rtl="0" eaLnBrk="1" latinLnBrk="0" hangingPunct="1">
        <a:lnSpc>
          <a:spcPct val="120000"/>
        </a:lnSpc>
        <a:spcBef>
          <a:spcPts val="780"/>
        </a:spcBef>
        <a:buClr>
          <a:schemeClr val="accent1"/>
        </a:buClr>
        <a:buSzPct val="100000"/>
        <a:buFont typeface="Arial" panose="020B0604020202020204" pitchFamily="34" charset="0"/>
        <a:buChar char="•"/>
        <a:defRPr sz="1871" kern="1200" baseline="0">
          <a:solidFill>
            <a:schemeClr val="tx1"/>
          </a:solidFill>
          <a:effectLst/>
          <a:latin typeface="+mn-lt"/>
          <a:ea typeface="+mn-ea"/>
          <a:cs typeface="+mn-cs"/>
        </a:defRPr>
      </a:lvl8pPr>
      <a:lvl9pPr marL="6059363" indent="-356433" algn="l" defTabSz="1425732" rtl="0" eaLnBrk="1" latinLnBrk="0" hangingPunct="1">
        <a:lnSpc>
          <a:spcPct val="120000"/>
        </a:lnSpc>
        <a:spcBef>
          <a:spcPts val="780"/>
        </a:spcBef>
        <a:buClr>
          <a:schemeClr val="accent1"/>
        </a:buClr>
        <a:buSzPct val="100000"/>
        <a:buFont typeface="Arial" panose="020B0604020202020204" pitchFamily="34" charset="0"/>
        <a:buChar char="•"/>
        <a:defRPr sz="1871" kern="1200" baseline="0">
          <a:solidFill>
            <a:schemeClr val="tx1"/>
          </a:solidFill>
          <a:effectLst/>
          <a:latin typeface="+mn-lt"/>
          <a:ea typeface="+mn-ea"/>
          <a:cs typeface="+mn-cs"/>
        </a:defRPr>
      </a:lvl9pPr>
    </p:bodyStyle>
    <p:otherStyle>
      <a:defPPr>
        <a:defRPr lang="en-US"/>
      </a:defPPr>
      <a:lvl1pPr marL="0" algn="l" defTabSz="1069299" rtl="0" eaLnBrk="1" latinLnBrk="0" hangingPunct="1">
        <a:defRPr sz="2105" kern="1200">
          <a:solidFill>
            <a:schemeClr val="tx1"/>
          </a:solidFill>
          <a:latin typeface="+mn-lt"/>
          <a:ea typeface="+mn-ea"/>
          <a:cs typeface="+mn-cs"/>
        </a:defRPr>
      </a:lvl1pPr>
      <a:lvl2pPr marL="534650" algn="l" defTabSz="1069299" rtl="0" eaLnBrk="1" latinLnBrk="0" hangingPunct="1">
        <a:defRPr sz="2105" kern="1200">
          <a:solidFill>
            <a:schemeClr val="tx1"/>
          </a:solidFill>
          <a:latin typeface="+mn-lt"/>
          <a:ea typeface="+mn-ea"/>
          <a:cs typeface="+mn-cs"/>
        </a:defRPr>
      </a:lvl2pPr>
      <a:lvl3pPr marL="1069299" algn="l" defTabSz="1069299" rtl="0" eaLnBrk="1" latinLnBrk="0" hangingPunct="1">
        <a:defRPr sz="2105" kern="1200">
          <a:solidFill>
            <a:schemeClr val="tx1"/>
          </a:solidFill>
          <a:latin typeface="+mn-lt"/>
          <a:ea typeface="+mn-ea"/>
          <a:cs typeface="+mn-cs"/>
        </a:defRPr>
      </a:lvl3pPr>
      <a:lvl4pPr marL="1603949" algn="l" defTabSz="1069299" rtl="0" eaLnBrk="1" latinLnBrk="0" hangingPunct="1">
        <a:defRPr sz="2105" kern="1200">
          <a:solidFill>
            <a:schemeClr val="tx1"/>
          </a:solidFill>
          <a:latin typeface="+mn-lt"/>
          <a:ea typeface="+mn-ea"/>
          <a:cs typeface="+mn-cs"/>
        </a:defRPr>
      </a:lvl4pPr>
      <a:lvl5pPr marL="2138599" algn="l" defTabSz="1069299" rtl="0" eaLnBrk="1" latinLnBrk="0" hangingPunct="1">
        <a:defRPr sz="2105" kern="1200">
          <a:solidFill>
            <a:schemeClr val="tx1"/>
          </a:solidFill>
          <a:latin typeface="+mn-lt"/>
          <a:ea typeface="+mn-ea"/>
          <a:cs typeface="+mn-cs"/>
        </a:defRPr>
      </a:lvl5pPr>
      <a:lvl6pPr marL="2673248" algn="l" defTabSz="1069299" rtl="0" eaLnBrk="1" latinLnBrk="0" hangingPunct="1">
        <a:defRPr sz="2105" kern="1200">
          <a:solidFill>
            <a:schemeClr val="tx1"/>
          </a:solidFill>
          <a:latin typeface="+mn-lt"/>
          <a:ea typeface="+mn-ea"/>
          <a:cs typeface="+mn-cs"/>
        </a:defRPr>
      </a:lvl6pPr>
      <a:lvl7pPr marL="3207898" algn="l" defTabSz="1069299" rtl="0" eaLnBrk="1" latinLnBrk="0" hangingPunct="1">
        <a:defRPr sz="2105" kern="1200">
          <a:solidFill>
            <a:schemeClr val="tx1"/>
          </a:solidFill>
          <a:latin typeface="+mn-lt"/>
          <a:ea typeface="+mn-ea"/>
          <a:cs typeface="+mn-cs"/>
        </a:defRPr>
      </a:lvl7pPr>
      <a:lvl8pPr marL="3742548" algn="l" defTabSz="1069299" rtl="0" eaLnBrk="1" latinLnBrk="0" hangingPunct="1">
        <a:defRPr sz="2105" kern="1200">
          <a:solidFill>
            <a:schemeClr val="tx1"/>
          </a:solidFill>
          <a:latin typeface="+mn-lt"/>
          <a:ea typeface="+mn-ea"/>
          <a:cs typeface="+mn-cs"/>
        </a:defRPr>
      </a:lvl8pPr>
      <a:lvl9pPr marL="4277197" algn="l" defTabSz="1069299" rtl="0" eaLnBrk="1" latinLnBrk="0" hangingPunct="1">
        <a:defRPr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hyperlink" Target="http://www.meb.gov.tr/"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4614986" y="1079500"/>
            <a:ext cx="5027366" cy="4993324"/>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3328118" y="7175500"/>
            <a:ext cx="7601101" cy="1798440"/>
          </a:xfrm>
          <a:prstGeom prst="rect">
            <a:avLst/>
          </a:prstGeom>
        </p:spPr>
        <p:txBody>
          <a:bodyPr vert="horz" wrap="square" lIns="0" tIns="12699" rIns="0" bIns="0" rtlCol="0">
            <a:spAutoFit/>
          </a:bodyPr>
          <a:lstStyle/>
          <a:p>
            <a:pPr marL="12702" marR="5080" indent="-38741" algn="ctr">
              <a:lnSpc>
                <a:spcPct val="110000"/>
              </a:lnSpc>
              <a:spcBef>
                <a:spcPts val="100"/>
              </a:spcBef>
            </a:pPr>
            <a:r>
              <a:rPr sz="3600" b="1" spc="-6" dirty="0">
                <a:latin typeface="Times New Roman"/>
                <a:cs typeface="Times New Roman"/>
              </a:rPr>
              <a:t>ORTAÖĞRETİME GEÇİŞ  </a:t>
            </a:r>
            <a:r>
              <a:rPr sz="3600" b="1" dirty="0">
                <a:latin typeface="Times New Roman"/>
                <a:cs typeface="Times New Roman"/>
              </a:rPr>
              <a:t>TERCİH VE</a:t>
            </a:r>
            <a:r>
              <a:rPr sz="3600" b="1" spc="-54" dirty="0">
                <a:latin typeface="Times New Roman"/>
                <a:cs typeface="Times New Roman"/>
              </a:rPr>
              <a:t> </a:t>
            </a:r>
            <a:r>
              <a:rPr sz="3600" b="1" spc="-6" dirty="0">
                <a:latin typeface="Times New Roman"/>
                <a:cs typeface="Times New Roman"/>
              </a:rPr>
              <a:t>YERLEŞTİRME  KILAVUZU</a:t>
            </a:r>
            <a:endParaRPr sz="3600" dirty="0">
              <a:latin typeface="Times New Roman"/>
              <a:cs typeface="Times New Roman"/>
            </a:endParaRPr>
          </a:p>
          <a:p>
            <a:pPr marR="30484" algn="ctr">
              <a:spcBef>
                <a:spcPts val="140"/>
              </a:spcBef>
            </a:pPr>
            <a:r>
              <a:rPr sz="3600" b="1" dirty="0">
                <a:latin typeface="Times New Roman"/>
                <a:cs typeface="Times New Roman"/>
              </a:rPr>
              <a:t>2018</a:t>
            </a:r>
            <a:endParaRPr sz="3600" dirty="0">
              <a:latin typeface="Times New Roman"/>
              <a:cs typeface="Times New Roman"/>
            </a:endParaRPr>
          </a:p>
        </p:txBody>
      </p:sp>
      <p:sp>
        <p:nvSpPr>
          <p:cNvPr id="7" name="Alt Bilgi Yer Tutucusu 6">
            <a:extLst>
              <a:ext uri="{FF2B5EF4-FFF2-40B4-BE49-F238E27FC236}">
                <a16:creationId xmlns:a16="http://schemas.microsoft.com/office/drawing/2014/main" xmlns="" id="{0FD3E1B3-4AA9-40C4-A7E3-E8642B841036}"/>
              </a:ext>
            </a:extLst>
          </p:cNvPr>
          <p:cNvSpPr>
            <a:spLocks noGrp="1"/>
          </p:cNvSpPr>
          <p:nvPr>
            <p:ph type="ftr" sz="quarter" idx="5"/>
          </p:nvPr>
        </p:nvSpPr>
        <p:spPr>
          <a:xfrm>
            <a:off x="4055418" y="10170463"/>
            <a:ext cx="6146500" cy="462202"/>
          </a:xfrm>
        </p:spPr>
        <p:txBody>
          <a:bodyPr/>
          <a:lstStyle/>
          <a:p>
            <a:r>
              <a:rPr lang="tr-TR" dirty="0" smtClean="0"/>
              <a:t>BİTLİS </a:t>
            </a:r>
            <a:r>
              <a:rPr lang="tr-TR" dirty="0"/>
              <a:t>MEM 27.06.2018</a:t>
            </a:r>
          </a:p>
        </p:txBody>
      </p:sp>
      <p:sp>
        <p:nvSpPr>
          <p:cNvPr id="6" name="object 6"/>
          <p:cNvSpPr txBox="1">
            <a:spLocks noGrp="1"/>
          </p:cNvSpPr>
          <p:nvPr>
            <p:ph type="sldNum" sz="quarter" idx="7"/>
          </p:nvPr>
        </p:nvSpPr>
        <p:spPr>
          <a:xfrm>
            <a:off x="20126872" y="10110263"/>
            <a:ext cx="4277322" cy="171201"/>
          </a:xfrm>
          <a:prstGeom prst="rect">
            <a:avLst/>
          </a:prstGeom>
        </p:spPr>
        <p:txBody>
          <a:bodyPr vert="horz" wrap="square" lIns="0" tIns="9525" rIns="0" bIns="0" rtlCol="0" anchor="ctr">
            <a:spAutoFit/>
          </a:bodyPr>
          <a:lstStyle/>
          <a:p>
            <a:pPr marL="25404">
              <a:spcBef>
                <a:spcPts val="75"/>
              </a:spcBef>
            </a:pPr>
            <a:fld id="{81D60167-4931-47E6-BA6A-407CBD079E47}" type="slidenum">
              <a:rPr spc="10" dirty="0"/>
              <a:pPr marL="25404">
                <a:spcBef>
                  <a:spcPts val="75"/>
                </a:spcBef>
              </a:pPr>
              <a:t>1</a:t>
            </a:fld>
            <a:endParaRPr spc="1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xmlns="" id="{C738A7CC-C943-4A48-8062-CACD7C0DF7B7}"/>
              </a:ext>
            </a:extLst>
          </p:cNvPr>
          <p:cNvSpPr/>
          <p:nvPr/>
        </p:nvSpPr>
        <p:spPr>
          <a:xfrm>
            <a:off x="3090069" y="4432300"/>
            <a:ext cx="9829800" cy="1107996"/>
          </a:xfrm>
          <a:prstGeom prst="rect">
            <a:avLst/>
          </a:prstGeom>
        </p:spPr>
        <p:txBody>
          <a:bodyPr wrap="square">
            <a:spAutoFit/>
          </a:bodyPr>
          <a:lstStyle/>
          <a:p>
            <a:r>
              <a:rPr lang="tr-TR" sz="6600" dirty="0"/>
              <a:t>1.3.	TERCİH İŞLEMLERİ</a:t>
            </a:r>
          </a:p>
        </p:txBody>
      </p:sp>
      <p:sp>
        <p:nvSpPr>
          <p:cNvPr id="5" name="Alt Bilgi Yer Tutucusu 4">
            <a:extLst>
              <a:ext uri="{FF2B5EF4-FFF2-40B4-BE49-F238E27FC236}">
                <a16:creationId xmlns:a16="http://schemas.microsoft.com/office/drawing/2014/main" xmlns="" id="{4A7FDEFC-AA76-4C2B-A3E8-834710D4870B}"/>
              </a:ext>
            </a:extLst>
          </p:cNvPr>
          <p:cNvSpPr>
            <a:spLocks noGrp="1"/>
          </p:cNvSpPr>
          <p:nvPr>
            <p:ph type="ftr" sz="quarter" idx="5"/>
          </p:nvPr>
        </p:nvSpPr>
        <p:spPr/>
        <p:txBody>
          <a:bodyPr/>
          <a:lstStyle/>
          <a:p>
            <a:r>
              <a:rPr lang="tr-TR" dirty="0" smtClean="0"/>
              <a:t>BİTLİS </a:t>
            </a:r>
            <a:r>
              <a:rPr lang="tr-TR" dirty="0"/>
              <a:t>MEM 27.06.2018</a:t>
            </a:r>
          </a:p>
        </p:txBody>
      </p:sp>
      <p:sp>
        <p:nvSpPr>
          <p:cNvPr id="6" name="Slayt Numarası Yer Tutucusu 5">
            <a:extLst>
              <a:ext uri="{FF2B5EF4-FFF2-40B4-BE49-F238E27FC236}">
                <a16:creationId xmlns:a16="http://schemas.microsoft.com/office/drawing/2014/main" xmlns="" id="{564E5D92-E848-4EB5-B809-F005067E62E3}"/>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10</a:t>
            </a:fld>
            <a:endParaRPr lang="tr-TR" spc="10" dirty="0"/>
          </a:p>
        </p:txBody>
      </p:sp>
    </p:spTree>
    <p:extLst>
      <p:ext uri="{BB962C8B-B14F-4D97-AF65-F5344CB8AC3E}">
        <p14:creationId xmlns:p14="http://schemas.microsoft.com/office/powerpoint/2010/main" val="3892205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xmlns="" id="{7AD58A0B-5B16-4079-8D39-9453416808EB}"/>
              </a:ext>
            </a:extLst>
          </p:cNvPr>
          <p:cNvSpPr/>
          <p:nvPr/>
        </p:nvSpPr>
        <p:spPr>
          <a:xfrm>
            <a:off x="651669" y="698500"/>
            <a:ext cx="13106399" cy="9448740"/>
          </a:xfrm>
          <a:prstGeom prst="rect">
            <a:avLst/>
          </a:prstGeom>
        </p:spPr>
        <p:txBody>
          <a:bodyPr wrap="square">
            <a:spAutoFit/>
          </a:bodyPr>
          <a:lstStyle/>
          <a:p>
            <a:pPr marL="514350" indent="-514350" algn="just">
              <a:buAutoNum type="alphaLcParenR"/>
            </a:pPr>
            <a:r>
              <a:rPr lang="tr-TR" sz="3200" dirty="0"/>
              <a:t>8’inci sınıfı başarıyla tamamlayan veya mezun durumda olan öğrenciler, yerleştirme işlemleri için tercih ve yerleştirmeye esas nakil başvurusunda bulunabilecektir.</a:t>
            </a:r>
          </a:p>
          <a:p>
            <a:pPr algn="just"/>
            <a:r>
              <a:rPr lang="tr-TR" sz="3200" dirty="0"/>
              <a:t>b)	Tercih işlemi öğrenci ve velisi tarafından https://e-okul.meb.gov.tr internet adresinden veya herhangi bir ortaokul/imam hatip ortaokulu müdürlüklerinden yapılabilecektir. Yapılan tercihler mutlaka ilgili ortaokul müdürlüklerine onaylatılacaktır.</a:t>
            </a:r>
          </a:p>
          <a:p>
            <a:pPr algn="just"/>
            <a:r>
              <a:rPr lang="tr-TR" sz="3200" dirty="0"/>
              <a:t>c)	Sınava giren ve Merkezî Sınav Puanına sahip olan öğrenciler dâhil tüm öğrenciler yerel yerleştirme ile öğrenci alan okul tercihinde bulunmak zorundadır. Yerel Yerleştirme İle Öğrenci Alan Okullar ekranından tercih yapılmaması durumunda, öğrencilere Merkezî Sınavla Öğrenci Alan Okullar ile Pansiyonlu Okullar tercih ekranı açılmayacaktır.</a:t>
            </a:r>
          </a:p>
          <a:p>
            <a:pPr algn="just"/>
            <a:r>
              <a:rPr lang="tr-TR" sz="3200" dirty="0"/>
              <a:t>ç) Özel ortaöğretim kurumlarına ve yetenek sınavı ile öğrenci alan okullara kesin kayıt işlemini tamamlamış öğrenciler, tercihte bulunamayacaktır.</a:t>
            </a:r>
          </a:p>
          <a:p>
            <a:pPr algn="just"/>
            <a:r>
              <a:rPr lang="tr-TR" sz="3200" dirty="0"/>
              <a:t>d)	Öğrenciler; Merkezî Sınav Puanı İle Öğrenci Alan Okullar, Yerel Yerleştirme İle Öğrenci Alan Okullar ve Pansiyonlu Okullar olmak üzere 3 (üç) grupta tercih yapabileceklerdir. Merkezî Sınava girmeyen öğrenciler ise Yerel Yerleştirme İle Öğrenci Alan Okullar ve Pansiyonlu Okullar olmak üzere 2 (iki) grupta tercih yapabileceklerdir.</a:t>
            </a:r>
          </a:p>
        </p:txBody>
      </p:sp>
      <p:sp>
        <p:nvSpPr>
          <p:cNvPr id="4" name="Alt Bilgi Yer Tutucusu 3">
            <a:extLst>
              <a:ext uri="{FF2B5EF4-FFF2-40B4-BE49-F238E27FC236}">
                <a16:creationId xmlns:a16="http://schemas.microsoft.com/office/drawing/2014/main" xmlns="" id="{E03C269E-47B3-49BA-80AC-746CEF14C7C3}"/>
              </a:ext>
            </a:extLst>
          </p:cNvPr>
          <p:cNvSpPr>
            <a:spLocks noGrp="1"/>
          </p:cNvSpPr>
          <p:nvPr>
            <p:ph type="ftr" sz="quarter" idx="5"/>
          </p:nvPr>
        </p:nvSpPr>
        <p:spPr/>
        <p:txBody>
          <a:bodyPr/>
          <a:lstStyle/>
          <a:p>
            <a:r>
              <a:rPr lang="tr-TR" dirty="0" smtClean="0"/>
              <a:t>BİTLİS </a:t>
            </a:r>
            <a:r>
              <a:rPr lang="tr-TR" dirty="0"/>
              <a:t>MEM 27.06.2018</a:t>
            </a:r>
          </a:p>
        </p:txBody>
      </p:sp>
      <p:sp>
        <p:nvSpPr>
          <p:cNvPr id="5" name="Slayt Numarası Yer Tutucusu 4">
            <a:extLst>
              <a:ext uri="{FF2B5EF4-FFF2-40B4-BE49-F238E27FC236}">
                <a16:creationId xmlns:a16="http://schemas.microsoft.com/office/drawing/2014/main" xmlns="" id="{DC64E5FA-BB24-4A17-8AE1-4B4F2A7BD02C}"/>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11</a:t>
            </a:fld>
            <a:endParaRPr lang="tr-TR" spc="10" dirty="0"/>
          </a:p>
        </p:txBody>
      </p:sp>
    </p:spTree>
    <p:extLst>
      <p:ext uri="{BB962C8B-B14F-4D97-AF65-F5344CB8AC3E}">
        <p14:creationId xmlns:p14="http://schemas.microsoft.com/office/powerpoint/2010/main" val="3126914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xmlns="" id="{7905031D-B5EF-4850-8370-A29ADD9E7ECA}"/>
              </a:ext>
            </a:extLst>
          </p:cNvPr>
          <p:cNvSpPr/>
          <p:nvPr/>
        </p:nvSpPr>
        <p:spPr>
          <a:xfrm>
            <a:off x="499269" y="469900"/>
            <a:ext cx="13106399" cy="9140964"/>
          </a:xfrm>
          <a:prstGeom prst="rect">
            <a:avLst/>
          </a:prstGeom>
        </p:spPr>
        <p:txBody>
          <a:bodyPr wrap="square">
            <a:spAutoFit/>
          </a:bodyPr>
          <a:lstStyle/>
          <a:p>
            <a:pPr algn="just"/>
            <a:r>
              <a:rPr lang="tr-TR" sz="2800" dirty="0"/>
              <a:t>e)	Öğrenciler, ilk olarak Yerel Yerleştirme İle Öğrenci Alan Okullar ekranından tercih yapacaklardır. Yerel Yerleştirmede tercihlerinden ilk 3 (üç) okulu Kayıt Alanından seçmek kaydıyla öğrenciler en fazla 5 (beş) okul tercihinde bulunabileceklerdir. Yapılan tercihlerde aynı okul türünden (Anadolu Lisesi, Meslekî ve Teknik Anadolu Lisesi, Anadolu İmam Hatip Lisesi) en fazla 3 (üç) okul seçilebilecektir. Yerel Yerleştirme ile öğrenci alan okullar için tercihlerini yaparak kayıt işlemini tamamlayan öğrenciler, istemeleri halinde merkezi sınavla öğrenci alan okullar için açılacak Merkezî Sınavla Öğrenci Alan Okullar ekranından en fazla 5 (beş) okul; Pansiyonlu Okullar tercih ekranından da en fazla 5 (beş) okul olmak üzere toplamda 15 okul tercihinde bulunabilecektir. Öğrencilerin, Merkezî Sınavla Öğrenci Alan Okullar ile Pansiyonlu Okullar grubundan tercihte bulunabilmesi için yerel yerleştirme tercihi yapması zorunludur.</a:t>
            </a:r>
          </a:p>
          <a:p>
            <a:pPr algn="just"/>
            <a:r>
              <a:rPr lang="tr-TR" sz="2800" dirty="0"/>
              <a:t>f)	Sınava katılmayan öğrencilere Merkezî Sınavla Öğrenci Alan Okullar tercih ekranı açılmayacaktır.</a:t>
            </a:r>
          </a:p>
          <a:p>
            <a:pPr algn="just"/>
            <a:r>
              <a:rPr lang="tr-TR" sz="2800" dirty="0"/>
              <a:t>g)	Yerel yerleştirme tercih ekranında okullar;</a:t>
            </a:r>
          </a:p>
          <a:p>
            <a:pPr algn="just"/>
            <a:r>
              <a:rPr lang="tr-TR" sz="2800" dirty="0"/>
              <a:t>Yeşil renk, “</a:t>
            </a:r>
            <a:r>
              <a:rPr lang="tr-TR" sz="2800" dirty="0">
                <a:solidFill>
                  <a:schemeClr val="accent6">
                    <a:lumMod val="75000"/>
                  </a:schemeClr>
                </a:solidFill>
              </a:rPr>
              <a:t>Kayıt Alanında</a:t>
            </a:r>
            <a:r>
              <a:rPr lang="tr-TR" sz="2800" dirty="0"/>
              <a:t>” öğrenci için ikamet adresinin bulunduğu Kayıt Alanında yer alan okulları belirtir.</a:t>
            </a:r>
          </a:p>
          <a:p>
            <a:pPr algn="just"/>
            <a:r>
              <a:rPr lang="tr-TR" sz="2800" dirty="0"/>
              <a:t>Mavi renk, “</a:t>
            </a:r>
            <a:r>
              <a:rPr lang="tr-TR" sz="2800" dirty="0">
                <a:solidFill>
                  <a:schemeClr val="accent5">
                    <a:lumMod val="75000"/>
                  </a:schemeClr>
                </a:solidFill>
              </a:rPr>
              <a:t>Komşu Kayıt Alanında</a:t>
            </a:r>
            <a:r>
              <a:rPr lang="tr-TR" sz="2800" dirty="0"/>
              <a:t>” öğrenci için ikamet adresine göre Komşu Kayıt Alanında yer alanlar okulları belirtir.</a:t>
            </a:r>
          </a:p>
          <a:p>
            <a:pPr algn="just"/>
            <a:r>
              <a:rPr lang="tr-TR" sz="2800" dirty="0"/>
              <a:t>Kırmızı renk, “</a:t>
            </a:r>
            <a:r>
              <a:rPr lang="tr-TR" sz="2800" dirty="0">
                <a:solidFill>
                  <a:srgbClr val="FF0000"/>
                </a:solidFill>
              </a:rPr>
              <a:t>Diğer</a:t>
            </a:r>
            <a:r>
              <a:rPr lang="tr-TR" sz="2800" dirty="0"/>
              <a:t>” ise öğrenci için ikamet adresine göre bulunduğu Kayıt Alanında ve Komşu Kayıt Alanında olmayan il içindeki diğer kayıt alanları ile il dışındaki kayıt alanlarında bulunan okulları belirtir.</a:t>
            </a:r>
          </a:p>
        </p:txBody>
      </p:sp>
      <p:sp>
        <p:nvSpPr>
          <p:cNvPr id="4" name="Alt Bilgi Yer Tutucusu 3">
            <a:extLst>
              <a:ext uri="{FF2B5EF4-FFF2-40B4-BE49-F238E27FC236}">
                <a16:creationId xmlns:a16="http://schemas.microsoft.com/office/drawing/2014/main" xmlns="" id="{DFC33BF4-1CD5-499D-80D6-48735B4C257E}"/>
              </a:ext>
            </a:extLst>
          </p:cNvPr>
          <p:cNvSpPr>
            <a:spLocks noGrp="1"/>
          </p:cNvSpPr>
          <p:nvPr>
            <p:ph type="ftr" sz="quarter" idx="5"/>
          </p:nvPr>
        </p:nvSpPr>
        <p:spPr>
          <a:xfrm>
            <a:off x="8424069" y="10223500"/>
            <a:ext cx="6146500" cy="482125"/>
          </a:xfrm>
        </p:spPr>
        <p:txBody>
          <a:bodyPr/>
          <a:lstStyle/>
          <a:p>
            <a:r>
              <a:rPr lang="tr-TR" dirty="0" smtClean="0"/>
              <a:t>BİTLİS </a:t>
            </a:r>
            <a:r>
              <a:rPr lang="tr-TR" dirty="0"/>
              <a:t>MEM 27.06.2018</a:t>
            </a:r>
          </a:p>
        </p:txBody>
      </p:sp>
      <p:sp>
        <p:nvSpPr>
          <p:cNvPr id="5" name="Slayt Numarası Yer Tutucusu 4">
            <a:extLst>
              <a:ext uri="{FF2B5EF4-FFF2-40B4-BE49-F238E27FC236}">
                <a16:creationId xmlns:a16="http://schemas.microsoft.com/office/drawing/2014/main" xmlns="" id="{22762349-8621-47D1-BED1-7134094927A1}"/>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12</a:t>
            </a:fld>
            <a:endParaRPr lang="tr-TR" spc="10" dirty="0"/>
          </a:p>
        </p:txBody>
      </p:sp>
    </p:spTree>
    <p:extLst>
      <p:ext uri="{BB962C8B-B14F-4D97-AF65-F5344CB8AC3E}">
        <p14:creationId xmlns:p14="http://schemas.microsoft.com/office/powerpoint/2010/main" val="1792424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xmlns="" id="{4240C55E-7B05-415C-AC56-BEA7670B1114}"/>
              </a:ext>
            </a:extLst>
          </p:cNvPr>
          <p:cNvSpPr/>
          <p:nvPr/>
        </p:nvSpPr>
        <p:spPr>
          <a:xfrm>
            <a:off x="308769" y="393284"/>
            <a:ext cx="13639799" cy="9448740"/>
          </a:xfrm>
          <a:prstGeom prst="rect">
            <a:avLst/>
          </a:prstGeom>
        </p:spPr>
        <p:txBody>
          <a:bodyPr wrap="square">
            <a:spAutoFit/>
          </a:bodyPr>
          <a:lstStyle/>
          <a:p>
            <a:pPr algn="just"/>
            <a:r>
              <a:rPr lang="tr-TR" sz="3200" dirty="0"/>
              <a:t>ğ)Yerleştirmeye esas nakiller, “Tercih ve Yerleştirme Takviminde” belirtilen tarih ve sürelerde 4 (dört) dönemde yapılacaktır. Her dönemde; Merkezî Sınav Puanı ile öğrenci alan okullar için en fazla 3 (üç), yerel yerleştirmeyle öğrenci alan okullar için en fazla 3 (üç), pansiyonlu okullar için de en fazla 3 (üç) okul tercihi yapılabilecektir.</a:t>
            </a:r>
          </a:p>
          <a:p>
            <a:pPr algn="just"/>
            <a:r>
              <a:rPr lang="tr-TR" sz="3200" dirty="0"/>
              <a:t>h)	Yerel yerleştirme ile öğrenci alan okullara tercihte bulunan ve ilk yerleştirmede tercihine yerleşen öğrencilerin, yerleştirmeye esas nakil tercih dönemlerinde Kayıt Alanından okul ve farklı tür tercih etme zorunluluğu bulunmayacaktır. Ancak, tercihlerine yerleşemeyen öğrenciler, yerleştirmeye esas nakil tercihlerinde ilk 2 (iki) okulu Kayıt Alanından seçmek kaydıyla en fazla 3 (üç) okul tercihinde bulunabileceklerdir. Yapılan tercihlerde aynı okul türünden (Anadolu Lisesi, Meslekî ve Teknik Anadolu Lisesi, Anadolu İmam Hatip Lisesi) en fazla 2 (iki) okul seçilebilecektir.</a:t>
            </a:r>
          </a:p>
          <a:p>
            <a:pPr algn="just"/>
            <a:r>
              <a:rPr lang="tr-TR" sz="3200" dirty="0"/>
              <a:t>ı) Öğrenciler, ayrıca istemeleri hâlinde yerleştirmeye esas 4’üncü nakil başvuru döneminde “Meslekî Eğitim </a:t>
            </a:r>
            <a:r>
              <a:rPr lang="tr-TR" sz="3200" dirty="0" err="1"/>
              <a:t>Merkezleri”ni</a:t>
            </a:r>
            <a:r>
              <a:rPr lang="tr-TR" sz="3200" dirty="0"/>
              <a:t> de tercih edebileceklerdir.</a:t>
            </a:r>
          </a:p>
          <a:p>
            <a:pPr algn="just"/>
            <a:r>
              <a:rPr lang="tr-TR" sz="3200" dirty="0"/>
              <a:t>i)	Tercih işlemleri, Bakanlığımız http://www.meb.gov.tr veya https://e-okul.meb.gov.tr internet adreslerinde yayımlanan tercih listesinde yer alan okullara göre öğrenci ve velisi tarafından 02- 13 Temmuz 2018 (17.00’ye kadar) tarihleri arasında yapılacaktır.</a:t>
            </a:r>
          </a:p>
        </p:txBody>
      </p:sp>
      <p:sp>
        <p:nvSpPr>
          <p:cNvPr id="4" name="Alt Bilgi Yer Tutucusu 3">
            <a:extLst>
              <a:ext uri="{FF2B5EF4-FFF2-40B4-BE49-F238E27FC236}">
                <a16:creationId xmlns:a16="http://schemas.microsoft.com/office/drawing/2014/main" xmlns="" id="{3E0E2773-42C0-489B-9768-384ADC85ADB8}"/>
              </a:ext>
            </a:extLst>
          </p:cNvPr>
          <p:cNvSpPr>
            <a:spLocks noGrp="1"/>
          </p:cNvSpPr>
          <p:nvPr>
            <p:ph type="ftr" sz="quarter" idx="5"/>
          </p:nvPr>
        </p:nvSpPr>
        <p:spPr>
          <a:xfrm>
            <a:off x="4055419" y="-120591"/>
            <a:ext cx="6146500" cy="482125"/>
          </a:xfrm>
        </p:spPr>
        <p:txBody>
          <a:bodyPr/>
          <a:lstStyle/>
          <a:p>
            <a:r>
              <a:rPr lang="tr-TR" dirty="0" smtClean="0"/>
              <a:t>BİTLİS </a:t>
            </a:r>
            <a:r>
              <a:rPr lang="tr-TR" dirty="0"/>
              <a:t>MEM 27.06.2018</a:t>
            </a:r>
          </a:p>
        </p:txBody>
      </p:sp>
      <p:sp>
        <p:nvSpPr>
          <p:cNvPr id="5" name="Slayt Numarası Yer Tutucusu 4">
            <a:extLst>
              <a:ext uri="{FF2B5EF4-FFF2-40B4-BE49-F238E27FC236}">
                <a16:creationId xmlns:a16="http://schemas.microsoft.com/office/drawing/2014/main" xmlns="" id="{26524C17-AAB1-4827-90E6-945CFAD3D0FD}"/>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13</a:t>
            </a:fld>
            <a:endParaRPr lang="tr-TR" spc="10" dirty="0"/>
          </a:p>
        </p:txBody>
      </p:sp>
    </p:spTree>
    <p:extLst>
      <p:ext uri="{BB962C8B-B14F-4D97-AF65-F5344CB8AC3E}">
        <p14:creationId xmlns:p14="http://schemas.microsoft.com/office/powerpoint/2010/main" val="1134024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xmlns="" id="{983ED351-2912-4B56-837C-D14709E4E9A2}"/>
              </a:ext>
            </a:extLst>
          </p:cNvPr>
          <p:cNvSpPr/>
          <p:nvPr/>
        </p:nvSpPr>
        <p:spPr>
          <a:xfrm>
            <a:off x="270669" y="482125"/>
            <a:ext cx="13715999" cy="8710077"/>
          </a:xfrm>
          <a:prstGeom prst="rect">
            <a:avLst/>
          </a:prstGeom>
        </p:spPr>
        <p:txBody>
          <a:bodyPr wrap="square">
            <a:spAutoFit/>
          </a:bodyPr>
          <a:lstStyle/>
          <a:p>
            <a:pPr algn="just"/>
            <a:r>
              <a:rPr lang="tr-TR" sz="2800" dirty="0"/>
              <a:t>j)	Elektronik ortamda tercih işlemlerini yapamayanlar için okul müdürlükleri, tercih işlemlerini öğrenci velisinin talebi üzerine, velinin doldurup imzalayarak verdiği “Yerleştirme Tercihleri İçin Ön Çalışma Formu EK-1” e bağlı kalarak veli adına yapacaktır (13 Temmuz 2018 saat 17.00’ye kadar).</a:t>
            </a:r>
          </a:p>
          <a:p>
            <a:pPr algn="just"/>
            <a:r>
              <a:rPr lang="tr-TR" sz="2800" dirty="0"/>
              <a:t>k)	Açık öğretim ortaokulu öğrencileri ile yurt dışından sınava giren öğrenciler tercihlerini, bu kılavuzun “Genel Açıklamalar” bölümünde yer alan hükümler doğrultusunda yapacaklardır.</a:t>
            </a:r>
          </a:p>
          <a:p>
            <a:pPr algn="just"/>
            <a:r>
              <a:rPr lang="tr-TR" sz="2800" dirty="0"/>
              <a:t>l)	Yerleştirmeye esas nakil işlemi için; tercih başvuruları 06-10 Ağustos 2018, 13-17 Ağustos 2018, 27-31 Ağustos 2018 ve 03-06 Eylül 2018 tarihlerinde saat 17.00’ye kadar yapılabilecektir. Her nakil döneminde öğrenciler, her gruptan en fazla 3 (üç) okul tercihinde bulunabileceklerdir.</a:t>
            </a:r>
          </a:p>
          <a:p>
            <a:pPr algn="just"/>
            <a:r>
              <a:rPr lang="tr-TR" sz="2800" dirty="0"/>
              <a:t>m)	Yerleştirmeye esas nakil tercih başvurularının alınması sürecinde özel ortaöğretim kurumlarına kayıt ve nakil işlemleri yapılabilecektir.</a:t>
            </a:r>
          </a:p>
          <a:p>
            <a:pPr algn="just"/>
            <a:r>
              <a:rPr lang="tr-TR" sz="2800" dirty="0"/>
              <a:t>n)	Yerleştirmeye esas nakil başvuruları, tercih edilecek okulun boş kontenjanına bakılmaksızın herhangi bir ortaokul veya imam hatip ortaokulu müdürlüğüne başvurarak yapılabilecektir.</a:t>
            </a:r>
          </a:p>
          <a:p>
            <a:pPr algn="just"/>
            <a:r>
              <a:rPr lang="tr-TR" sz="2800" dirty="0"/>
              <a:t>o)	Tercihler okul müdürlüğü tarafından elektronik ortamda onaylanacaktır. Tercihlerle ilgili varsa her türlü düzeltme elektronik onaylama işleminden önce yapılacaktır. Onaylama işlemi yapıldığı anda öğrencinin tercih işlemi tamamlanmış olacaktır. Öğrenci velisi düzeltme veya iptal işlemi için takvimde belirtilen tercih süreleri içerisinde okul müdürlüğüne başvurarak başvurunun düzeltilmesi veya iptal talebinde bulunabilecektir. Tercih Başvuru Durumu “İptal” olarak görünen öğrenciler yerleştirme işlemlerine dâhil edilmeyecektir.</a:t>
            </a:r>
          </a:p>
        </p:txBody>
      </p:sp>
      <p:sp>
        <p:nvSpPr>
          <p:cNvPr id="4" name="Alt Bilgi Yer Tutucusu 3">
            <a:extLst>
              <a:ext uri="{FF2B5EF4-FFF2-40B4-BE49-F238E27FC236}">
                <a16:creationId xmlns:a16="http://schemas.microsoft.com/office/drawing/2014/main" xmlns="" id="{E5EAE75F-BF37-4648-BE8B-0CFAB577F6B1}"/>
              </a:ext>
            </a:extLst>
          </p:cNvPr>
          <p:cNvSpPr>
            <a:spLocks noGrp="1"/>
          </p:cNvSpPr>
          <p:nvPr>
            <p:ph type="ftr" sz="quarter" idx="5"/>
          </p:nvPr>
        </p:nvSpPr>
        <p:spPr>
          <a:xfrm>
            <a:off x="-1939131" y="0"/>
            <a:ext cx="6146500" cy="482125"/>
          </a:xfrm>
        </p:spPr>
        <p:txBody>
          <a:bodyPr/>
          <a:lstStyle/>
          <a:p>
            <a:r>
              <a:rPr lang="tr-TR" dirty="0" smtClean="0"/>
              <a:t>BİTLİS </a:t>
            </a:r>
            <a:r>
              <a:rPr lang="tr-TR" dirty="0"/>
              <a:t>MEM 27.06.2018</a:t>
            </a:r>
          </a:p>
        </p:txBody>
      </p:sp>
      <p:sp>
        <p:nvSpPr>
          <p:cNvPr id="5" name="Slayt Numarası Yer Tutucusu 4">
            <a:extLst>
              <a:ext uri="{FF2B5EF4-FFF2-40B4-BE49-F238E27FC236}">
                <a16:creationId xmlns:a16="http://schemas.microsoft.com/office/drawing/2014/main" xmlns="" id="{9E733CE6-A654-4349-8A5E-8FD61F712C07}"/>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14</a:t>
            </a:fld>
            <a:endParaRPr lang="tr-TR" spc="10" dirty="0"/>
          </a:p>
        </p:txBody>
      </p:sp>
    </p:spTree>
    <p:extLst>
      <p:ext uri="{BB962C8B-B14F-4D97-AF65-F5344CB8AC3E}">
        <p14:creationId xmlns:p14="http://schemas.microsoft.com/office/powerpoint/2010/main" val="2159792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44D17988-57C1-437A-9DDE-E8819003EC82}"/>
              </a:ext>
            </a:extLst>
          </p:cNvPr>
          <p:cNvSpPr/>
          <p:nvPr/>
        </p:nvSpPr>
        <p:spPr>
          <a:xfrm>
            <a:off x="270669" y="2070100"/>
            <a:ext cx="13639799" cy="7617342"/>
          </a:xfrm>
          <a:prstGeom prst="rect">
            <a:avLst/>
          </a:prstGeom>
        </p:spPr>
        <p:txBody>
          <a:bodyPr wrap="square">
            <a:spAutoFit/>
          </a:bodyPr>
          <a:lstStyle/>
          <a:p>
            <a:pPr marL="327660" marR="220980" algn="just">
              <a:spcAft>
                <a:spcPts val="0"/>
              </a:spcAft>
            </a:pPr>
            <a:r>
              <a:rPr lang="en-US" sz="2800" b="1" dirty="0">
                <a:latin typeface="Times New Roman" panose="02020603050405020304" pitchFamily="18" charset="0"/>
                <a:ea typeface="Times New Roman" panose="02020603050405020304" pitchFamily="18" charset="0"/>
              </a:rPr>
              <a:t>ö) </a:t>
            </a:r>
            <a:r>
              <a:rPr lang="en-US" sz="2800" dirty="0" err="1">
                <a:latin typeface="Times New Roman" panose="02020603050405020304" pitchFamily="18" charset="0"/>
                <a:ea typeface="Times New Roman" panose="02020603050405020304" pitchFamily="18" charset="0"/>
              </a:rPr>
              <a:t>Tercihlerin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tercih</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ve</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yerleştirme</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kılavuzuna</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uygun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olarak</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elektronik</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ortamda</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hatasız</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ve</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eksiksiz</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bir</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şekilde</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yapılması</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gerekmektedir</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Tercih</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listesinden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öğrenci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velisi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onay</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işleminden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ise</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okul</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müdürlüğü</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ile</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veli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birlikte</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sorumludur</a:t>
            </a:r>
            <a:r>
              <a:rPr lang="en-US" sz="2800" dirty="0">
                <a:latin typeface="Times New Roman" panose="02020603050405020304" pitchFamily="18" charset="0"/>
                <a:ea typeface="Times New Roman" panose="02020603050405020304" pitchFamily="18" charset="0"/>
              </a:rPr>
              <a:t>.</a:t>
            </a:r>
            <a:endParaRPr lang="tr-TR" sz="2800" dirty="0">
              <a:latin typeface="Times New Roman" panose="02020603050405020304" pitchFamily="18" charset="0"/>
              <a:ea typeface="Times New Roman" panose="02020603050405020304" pitchFamily="18" charset="0"/>
            </a:endParaRPr>
          </a:p>
          <a:p>
            <a:pPr marL="342900" marR="220980" lvl="0" indent="-342900" algn="just">
              <a:lnSpc>
                <a:spcPct val="98000"/>
              </a:lnSpc>
              <a:spcAft>
                <a:spcPts val="0"/>
              </a:spcAft>
              <a:buSzPts val="1200"/>
              <a:buFont typeface="Times New Roman" panose="02020603050405020304" pitchFamily="18" charset="0"/>
              <a:buAutoNum type="alphaLcParenR"/>
              <a:tabLst>
                <a:tab pos="576580" algn="l"/>
              </a:tabLst>
            </a:pPr>
            <a:r>
              <a:rPr lang="en-US" sz="2800" dirty="0">
                <a:latin typeface="Times New Roman" panose="02020603050405020304" pitchFamily="18" charset="0"/>
                <a:ea typeface="Times New Roman" panose="02020603050405020304" pitchFamily="18" charset="0"/>
              </a:rPr>
              <a:t>“</a:t>
            </a:r>
            <a:r>
              <a:rPr lang="en-US" sz="2800" dirty="0" err="1">
                <a:latin typeface="Times New Roman" panose="02020603050405020304" pitchFamily="18" charset="0"/>
                <a:ea typeface="Times New Roman" panose="02020603050405020304" pitchFamily="18" charset="0"/>
              </a:rPr>
              <a:t>Yerleştirme</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Tercihleri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İçin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Ön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Çalışma</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Formu</a:t>
            </a:r>
            <a:r>
              <a:rPr lang="en-US" sz="2800" dirty="0">
                <a:latin typeface="Times New Roman" panose="02020603050405020304" pitchFamily="18" charset="0"/>
                <a:ea typeface="Times New Roman" panose="02020603050405020304" pitchFamily="18" charset="0"/>
              </a:rPr>
              <a:t> EK-1” </a:t>
            </a:r>
            <a:r>
              <a:rPr lang="en-US" sz="2800" dirty="0" err="1">
                <a:latin typeface="Times New Roman" panose="02020603050405020304" pitchFamily="18" charset="0"/>
                <a:ea typeface="Times New Roman" panose="02020603050405020304" pitchFamily="18" charset="0"/>
              </a:rPr>
              <a:t>veli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tarafından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doldurulup</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imzalandıktan</a:t>
            </a:r>
            <a:r>
              <a:rPr lang="en-US" sz="2800" spc="5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sonra</a:t>
            </a:r>
            <a:r>
              <a:rPr lang="en-US" sz="2800" spc="5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tercihler</a:t>
            </a:r>
            <a:r>
              <a:rPr lang="en-US" sz="2800" dirty="0">
                <a:latin typeface="Times New Roman" panose="02020603050405020304" pitchFamily="18" charset="0"/>
                <a:ea typeface="Times New Roman" panose="02020603050405020304" pitchFamily="18" charset="0"/>
              </a:rPr>
              <a:t>,</a:t>
            </a:r>
            <a:r>
              <a:rPr lang="en-US" sz="2800" spc="5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sisteme</a:t>
            </a:r>
            <a:r>
              <a:rPr lang="en-US" sz="2800" spc="5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okul</a:t>
            </a:r>
            <a:r>
              <a:rPr lang="en-US" sz="2800" spc="5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müdürlüğü</a:t>
            </a:r>
            <a:r>
              <a:rPr lang="en-US" sz="2800" spc="5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tarafından</a:t>
            </a:r>
            <a:r>
              <a:rPr lang="en-US" sz="2800" spc="5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girilerek</a:t>
            </a:r>
            <a:r>
              <a:rPr lang="en-US" sz="2800" spc="5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onaylandıktan</a:t>
            </a:r>
            <a:r>
              <a:rPr lang="en-US" sz="2800" spc="5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sonra</a:t>
            </a:r>
            <a:endParaRPr lang="tr-TR" sz="2400" dirty="0">
              <a:latin typeface="Times New Roman" panose="02020603050405020304" pitchFamily="18" charset="0"/>
              <a:ea typeface="Times New Roman" panose="02020603050405020304" pitchFamily="18" charset="0"/>
            </a:endParaRPr>
          </a:p>
          <a:p>
            <a:pPr>
              <a:spcBef>
                <a:spcPts val="20"/>
              </a:spcBef>
              <a:spcAft>
                <a:spcPts val="0"/>
              </a:spcAft>
            </a:pPr>
            <a:r>
              <a:rPr lang="en-US" sz="2800" dirty="0">
                <a:latin typeface="Times New Roman" panose="02020603050405020304" pitchFamily="18" charset="0"/>
                <a:ea typeface="Times New Roman" panose="02020603050405020304" pitchFamily="18" charset="0"/>
              </a:rPr>
              <a:t/>
            </a:r>
            <a:br>
              <a:rPr lang="en-US" sz="2800" dirty="0">
                <a:latin typeface="Times New Roman" panose="02020603050405020304" pitchFamily="18" charset="0"/>
                <a:ea typeface="Times New Roman" panose="02020603050405020304" pitchFamily="18" charset="0"/>
              </a:rPr>
            </a:br>
            <a:r>
              <a:rPr lang="en-US" sz="1050" dirty="0">
                <a:latin typeface="Times New Roman" panose="02020603050405020304" pitchFamily="18" charset="0"/>
                <a:ea typeface="Times New Roman" panose="02020603050405020304" pitchFamily="18" charset="0"/>
              </a:rPr>
              <a:t> </a:t>
            </a:r>
            <a:endParaRPr lang="tr-TR" sz="2800" dirty="0">
              <a:latin typeface="Times New Roman" panose="02020603050405020304" pitchFamily="18" charset="0"/>
              <a:ea typeface="Times New Roman" panose="02020603050405020304" pitchFamily="18" charset="0"/>
            </a:endParaRPr>
          </a:p>
          <a:p>
            <a:pPr marL="327660" marR="220980" algn="just">
              <a:lnSpc>
                <a:spcPct val="100000"/>
              </a:lnSpc>
              <a:spcBef>
                <a:spcPts val="450"/>
              </a:spcBef>
              <a:spcAft>
                <a:spcPts val="0"/>
              </a:spcAft>
            </a:pPr>
            <a:r>
              <a:rPr lang="en-US" sz="2800" dirty="0" err="1">
                <a:latin typeface="Times New Roman" panose="02020603050405020304" pitchFamily="18" charset="0"/>
                <a:ea typeface="Times New Roman" panose="02020603050405020304" pitchFamily="18" charset="0"/>
              </a:rPr>
              <a:t>iki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nüsha</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çıktısı</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alınacak</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bir</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nüshası</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imza</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karşılığı</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veliye</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verilecek</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ve</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diğer</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nüshası</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okulda</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saklanacaktır</a:t>
            </a:r>
            <a:r>
              <a:rPr lang="en-US" sz="2800" dirty="0">
                <a:latin typeface="Times New Roman" panose="02020603050405020304" pitchFamily="18" charset="0"/>
                <a:ea typeface="Times New Roman" panose="02020603050405020304" pitchFamily="18" charset="0"/>
              </a:rPr>
              <a:t>.</a:t>
            </a:r>
            <a:endParaRPr lang="tr-TR" sz="2800" dirty="0">
              <a:latin typeface="Times New Roman" panose="02020603050405020304" pitchFamily="18" charset="0"/>
              <a:ea typeface="Times New Roman" panose="02020603050405020304" pitchFamily="18" charset="0"/>
            </a:endParaRPr>
          </a:p>
          <a:p>
            <a:pPr marL="342900" marR="220980" lvl="0" indent="-342900" algn="just">
              <a:spcAft>
                <a:spcPts val="0"/>
              </a:spcAft>
              <a:buSzPts val="1200"/>
              <a:buFont typeface="Times New Roman" panose="02020603050405020304" pitchFamily="18" charset="0"/>
              <a:buAutoNum type="alphaLcParenR" startAt="18"/>
              <a:tabLst>
                <a:tab pos="533400" algn="l"/>
              </a:tabLst>
            </a:pPr>
            <a:r>
              <a:rPr lang="en-US" sz="2800" spc="-15" dirty="0" err="1">
                <a:latin typeface="Times New Roman" panose="02020603050405020304" pitchFamily="18" charset="0"/>
                <a:ea typeface="Times New Roman" panose="02020603050405020304" pitchFamily="18" charset="0"/>
              </a:rPr>
              <a:t>Tercih</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ve</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yerleştirme</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işlemleriyle</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ilgili</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tüm</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bilgilendirmeler</a:t>
            </a:r>
            <a:r>
              <a:rPr lang="en-US" sz="2800" spc="-15" dirty="0">
                <a:latin typeface="Times New Roman" panose="02020603050405020304" pitchFamily="18" charset="0"/>
                <a:ea typeface="Times New Roman" panose="02020603050405020304" pitchFamily="18" charset="0"/>
              </a:rPr>
              <a:t> </a:t>
            </a:r>
            <a:r>
              <a:rPr lang="en-US" sz="2800" b="1" i="1" spc="-15" dirty="0">
                <a:latin typeface="Times New Roman" panose="02020603050405020304" pitchFamily="18" charset="0"/>
                <a:ea typeface="Times New Roman" panose="02020603050405020304" pitchFamily="18" charset="0"/>
                <a:hlinkClick r:id="rId2"/>
              </a:rPr>
              <a:t>http://www.meb.gov.tr</a:t>
            </a:r>
            <a:r>
              <a:rPr lang="en-US" sz="2800" b="1" i="1"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ile</a:t>
            </a:r>
            <a:r>
              <a:rPr lang="en-US" sz="2800" spc="-15" dirty="0">
                <a:latin typeface="Times New Roman" panose="02020603050405020304" pitchFamily="18" charset="0"/>
                <a:ea typeface="Times New Roman" panose="02020603050405020304" pitchFamily="18" charset="0"/>
              </a:rPr>
              <a:t> </a:t>
            </a:r>
            <a:r>
              <a:rPr lang="en-US" sz="2800" b="1" i="1" spc="-15" dirty="0">
                <a:latin typeface="Times New Roman" panose="02020603050405020304" pitchFamily="18" charset="0"/>
                <a:ea typeface="Times New Roman" panose="02020603050405020304" pitchFamily="18" charset="0"/>
              </a:rPr>
              <a:t>https://e-okul.meb.gov.tr </a:t>
            </a:r>
            <a:r>
              <a:rPr lang="en-US" sz="2800" spc="-15" dirty="0" err="1">
                <a:latin typeface="Times New Roman" panose="02020603050405020304" pitchFamily="18" charset="0"/>
                <a:ea typeface="Times New Roman" panose="02020603050405020304" pitchFamily="18" charset="0"/>
              </a:rPr>
              <a:t>adreslerinden</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yapılacaktır</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Velilerin</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tercih</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ve</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yerleştirme</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işlemleri</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süresince</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bu</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adresleri</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takip</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etme</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yükümlüğü</a:t>
            </a:r>
            <a:r>
              <a:rPr lang="en-US" sz="2800" spc="-2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vardır</a:t>
            </a:r>
            <a:r>
              <a:rPr lang="en-US" sz="2800" spc="-15" dirty="0">
                <a:latin typeface="Times New Roman" panose="02020603050405020304" pitchFamily="18" charset="0"/>
                <a:ea typeface="Times New Roman" panose="02020603050405020304" pitchFamily="18" charset="0"/>
              </a:rPr>
              <a:t>.</a:t>
            </a:r>
            <a:endParaRPr lang="tr-TR" sz="2400" spc="-15" dirty="0">
              <a:latin typeface="Times New Roman" panose="02020603050405020304" pitchFamily="18" charset="0"/>
              <a:ea typeface="Times New Roman" panose="02020603050405020304" pitchFamily="18" charset="0"/>
            </a:endParaRPr>
          </a:p>
          <a:p>
            <a:pPr marL="342900" marR="220980" lvl="0" indent="-342900" algn="just">
              <a:spcAft>
                <a:spcPts val="0"/>
              </a:spcAft>
              <a:buSzPts val="1200"/>
              <a:buFont typeface="Times New Roman" panose="02020603050405020304" pitchFamily="18" charset="0"/>
              <a:buAutoNum type="alphaLcParenR" startAt="18"/>
              <a:tabLst>
                <a:tab pos="504190" algn="l"/>
              </a:tabLst>
            </a:pPr>
            <a:r>
              <a:rPr lang="en-US" sz="2800" spc="-15" dirty="0">
                <a:latin typeface="Times New Roman" panose="02020603050405020304" pitchFamily="18" charset="0"/>
                <a:ea typeface="Times New Roman" panose="02020603050405020304" pitchFamily="18" charset="0"/>
              </a:rPr>
              <a:t>02-13 </a:t>
            </a:r>
            <a:r>
              <a:rPr lang="en-US" sz="2800" spc="-15" dirty="0" err="1">
                <a:latin typeface="Times New Roman" panose="02020603050405020304" pitchFamily="18" charset="0"/>
                <a:ea typeface="Times New Roman" panose="02020603050405020304" pitchFamily="18" charset="0"/>
              </a:rPr>
              <a:t>Temmuz</a:t>
            </a:r>
            <a:r>
              <a:rPr lang="en-US" sz="2800" spc="-15" dirty="0">
                <a:latin typeface="Times New Roman" panose="02020603050405020304" pitchFamily="18" charset="0"/>
                <a:ea typeface="Times New Roman" panose="02020603050405020304" pitchFamily="18" charset="0"/>
              </a:rPr>
              <a:t> 2018 </a:t>
            </a:r>
            <a:r>
              <a:rPr lang="en-US" sz="2800" spc="-15" dirty="0" err="1">
                <a:latin typeface="Times New Roman" panose="02020603050405020304" pitchFamily="18" charset="0"/>
                <a:ea typeface="Times New Roman" panose="02020603050405020304" pitchFamily="18" charset="0"/>
              </a:rPr>
              <a:t>tarihlerinde</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Özel</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Eğitim</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ve</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Rehberlik</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Hizmetleri</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Genel</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Müdürlüğü</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koordinasyonunda</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oluşturulan</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tercih</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danışmanlığı</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komisyonları</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tarafından</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talep</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eden</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öğrencilere</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tercih</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danışmanlığı</a:t>
            </a:r>
            <a:r>
              <a:rPr lang="en-US" sz="2800" spc="-1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hizmeti</a:t>
            </a:r>
            <a:r>
              <a:rPr lang="en-US" sz="2800" spc="-25" dirty="0">
                <a:latin typeface="Times New Roman" panose="02020603050405020304" pitchFamily="18" charset="0"/>
                <a:ea typeface="Times New Roman" panose="02020603050405020304" pitchFamily="18" charset="0"/>
              </a:rPr>
              <a:t> </a:t>
            </a:r>
            <a:r>
              <a:rPr lang="en-US" sz="2800" spc="-15" dirty="0" err="1">
                <a:latin typeface="Times New Roman" panose="02020603050405020304" pitchFamily="18" charset="0"/>
                <a:ea typeface="Times New Roman" panose="02020603050405020304" pitchFamily="18" charset="0"/>
              </a:rPr>
              <a:t>verilecektir</a:t>
            </a:r>
            <a:r>
              <a:rPr lang="en-US" sz="2800" spc="-15" dirty="0">
                <a:latin typeface="Times New Roman" panose="02020603050405020304" pitchFamily="18" charset="0"/>
                <a:ea typeface="Times New Roman" panose="02020603050405020304" pitchFamily="18" charset="0"/>
              </a:rPr>
              <a:t>.</a:t>
            </a:r>
            <a:endParaRPr lang="tr-TR" sz="2400" spc="-15" dirty="0">
              <a:latin typeface="Times New Roman" panose="02020603050405020304" pitchFamily="18" charset="0"/>
              <a:ea typeface="Times New Roman" panose="02020603050405020304" pitchFamily="18" charset="0"/>
            </a:endParaRPr>
          </a:p>
          <a:p>
            <a:pPr marL="327660" marR="221615" algn="just">
              <a:lnSpc>
                <a:spcPct val="100000"/>
              </a:lnSpc>
              <a:spcAft>
                <a:spcPts val="0"/>
              </a:spcAft>
            </a:pPr>
            <a:r>
              <a:rPr lang="en-US" sz="2800" b="1" dirty="0">
                <a:latin typeface="Times New Roman" panose="02020603050405020304" pitchFamily="18" charset="0"/>
                <a:ea typeface="Times New Roman" panose="02020603050405020304" pitchFamily="18" charset="0"/>
              </a:rPr>
              <a:t>ş) </a:t>
            </a:r>
            <a:r>
              <a:rPr lang="en-US" sz="2800" dirty="0" err="1">
                <a:latin typeface="Times New Roman" panose="02020603050405020304" pitchFamily="18" charset="0"/>
                <a:ea typeface="Times New Roman" panose="02020603050405020304" pitchFamily="18" charset="0"/>
              </a:rPr>
              <a:t>Tercih</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yapmayan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veya</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tercihleri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doğrultusunda</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hiçbir</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tercihine</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yerleşemeyen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öğrenciler</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açık</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öğretim</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kurumlarına</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yönlendirilecektir</a:t>
            </a:r>
            <a:r>
              <a:rPr lang="en-US" sz="2800" dirty="0">
                <a:latin typeface="Times New Roman" panose="02020603050405020304" pitchFamily="18" charset="0"/>
                <a:ea typeface="Times New Roman" panose="02020603050405020304" pitchFamily="18" charset="0"/>
              </a:rPr>
              <a:t>.</a:t>
            </a:r>
            <a:endParaRPr lang="tr-TR" sz="2800" dirty="0">
              <a:latin typeface="Times New Roman" panose="02020603050405020304" pitchFamily="18" charset="0"/>
              <a:ea typeface="Times New Roman" panose="02020603050405020304" pitchFamily="18" charset="0"/>
            </a:endParaRPr>
          </a:p>
        </p:txBody>
      </p:sp>
      <p:sp>
        <p:nvSpPr>
          <p:cNvPr id="3" name="Alt Bilgi Yer Tutucusu 2">
            <a:extLst>
              <a:ext uri="{FF2B5EF4-FFF2-40B4-BE49-F238E27FC236}">
                <a16:creationId xmlns:a16="http://schemas.microsoft.com/office/drawing/2014/main" xmlns="" id="{33E20052-8878-4E50-A1B2-4E9D6668D276}"/>
              </a:ext>
            </a:extLst>
          </p:cNvPr>
          <p:cNvSpPr>
            <a:spLocks noGrp="1"/>
          </p:cNvSpPr>
          <p:nvPr>
            <p:ph type="ftr" sz="quarter" idx="5"/>
          </p:nvPr>
        </p:nvSpPr>
        <p:spPr/>
        <p:txBody>
          <a:bodyPr/>
          <a:lstStyle/>
          <a:p>
            <a:r>
              <a:rPr lang="tr-TR" dirty="0" smtClean="0"/>
              <a:t>BİTLİS </a:t>
            </a:r>
            <a:r>
              <a:rPr lang="tr-TR" dirty="0"/>
              <a:t>MEM 27.06.2018</a:t>
            </a:r>
          </a:p>
        </p:txBody>
      </p:sp>
      <p:sp>
        <p:nvSpPr>
          <p:cNvPr id="4" name="Slayt Numarası Yer Tutucusu 3">
            <a:extLst>
              <a:ext uri="{FF2B5EF4-FFF2-40B4-BE49-F238E27FC236}">
                <a16:creationId xmlns:a16="http://schemas.microsoft.com/office/drawing/2014/main" xmlns="" id="{074837B6-9F22-4BDF-9EBA-1788F233DEED}"/>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15</a:t>
            </a:fld>
            <a:endParaRPr lang="tr-TR" spc="10" dirty="0"/>
          </a:p>
        </p:txBody>
      </p:sp>
    </p:spTree>
    <p:extLst>
      <p:ext uri="{BB962C8B-B14F-4D97-AF65-F5344CB8AC3E}">
        <p14:creationId xmlns:p14="http://schemas.microsoft.com/office/powerpoint/2010/main" val="984222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xmlns="" id="{24005A8F-9DD3-482B-A029-B7A71351B02F}"/>
              </a:ext>
            </a:extLst>
          </p:cNvPr>
          <p:cNvSpPr/>
          <p:nvPr/>
        </p:nvSpPr>
        <p:spPr>
          <a:xfrm>
            <a:off x="1108869" y="3517900"/>
            <a:ext cx="12039600" cy="1200329"/>
          </a:xfrm>
          <a:prstGeom prst="rect">
            <a:avLst/>
          </a:prstGeom>
        </p:spPr>
        <p:txBody>
          <a:bodyPr wrap="square">
            <a:spAutoFit/>
          </a:bodyPr>
          <a:lstStyle/>
          <a:p>
            <a:r>
              <a:rPr lang="tr-TR" sz="7200" dirty="0"/>
              <a:t>1.4.	YERLEŞTİRME İŞLEMLERİ</a:t>
            </a:r>
          </a:p>
        </p:txBody>
      </p:sp>
      <p:sp>
        <p:nvSpPr>
          <p:cNvPr id="4" name="Alt Bilgi Yer Tutucusu 3">
            <a:extLst>
              <a:ext uri="{FF2B5EF4-FFF2-40B4-BE49-F238E27FC236}">
                <a16:creationId xmlns:a16="http://schemas.microsoft.com/office/drawing/2014/main" xmlns="" id="{188D4569-7839-4E6C-8B30-B1690448E57B}"/>
              </a:ext>
            </a:extLst>
          </p:cNvPr>
          <p:cNvSpPr>
            <a:spLocks noGrp="1"/>
          </p:cNvSpPr>
          <p:nvPr>
            <p:ph type="ftr" sz="quarter" idx="5"/>
          </p:nvPr>
        </p:nvSpPr>
        <p:spPr/>
        <p:txBody>
          <a:bodyPr/>
          <a:lstStyle/>
          <a:p>
            <a:r>
              <a:rPr lang="tr-TR" dirty="0" smtClean="0"/>
              <a:t>BİTLİS </a:t>
            </a:r>
            <a:r>
              <a:rPr lang="tr-TR" dirty="0"/>
              <a:t>MEM 27.06.2018</a:t>
            </a:r>
          </a:p>
        </p:txBody>
      </p:sp>
      <p:sp>
        <p:nvSpPr>
          <p:cNvPr id="5" name="Slayt Numarası Yer Tutucusu 4">
            <a:extLst>
              <a:ext uri="{FF2B5EF4-FFF2-40B4-BE49-F238E27FC236}">
                <a16:creationId xmlns:a16="http://schemas.microsoft.com/office/drawing/2014/main" xmlns="" id="{012232C6-FE0B-4E0A-9C5E-80793ACFAFBF}"/>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16</a:t>
            </a:fld>
            <a:endParaRPr lang="tr-TR" spc="10" dirty="0"/>
          </a:p>
        </p:txBody>
      </p:sp>
    </p:spTree>
    <p:extLst>
      <p:ext uri="{BB962C8B-B14F-4D97-AF65-F5344CB8AC3E}">
        <p14:creationId xmlns:p14="http://schemas.microsoft.com/office/powerpoint/2010/main" val="41398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xmlns="" id="{D407146F-CED2-445B-A36D-5B069BA81900}"/>
              </a:ext>
            </a:extLst>
          </p:cNvPr>
          <p:cNvSpPr/>
          <p:nvPr/>
        </p:nvSpPr>
        <p:spPr>
          <a:xfrm>
            <a:off x="461169" y="780619"/>
            <a:ext cx="13334999" cy="8710077"/>
          </a:xfrm>
          <a:prstGeom prst="rect">
            <a:avLst/>
          </a:prstGeom>
        </p:spPr>
        <p:txBody>
          <a:bodyPr wrap="square">
            <a:spAutoFit/>
          </a:bodyPr>
          <a:lstStyle/>
          <a:p>
            <a:pPr algn="just"/>
            <a:r>
              <a:rPr lang="tr-TR" sz="4000" dirty="0"/>
              <a:t>2017–2018 eğitim ve öğretim yılında ortaokul veya imam hatip ortaokulu 8’inci sınıfını tamamlamış veya Açık Öğretim Ortaokulundan mezun durumda olan öğrenciler, sınavla öğrenci alan okulların belirlenen kontenjanlarına puan üstünlüğü ve tercihleri doğrultusunda; yerel yerleştirme ile öğrenci alan okullara ise okulların türü, kontenjanı ve konumuna göre il/ilçe milli eğitim müdürlüklerince oluşturulan ortaöğretim kayıt alanlarındaki okullara öğrencilerin ikamet adresleri, ortaokullarda </a:t>
            </a:r>
            <a:r>
              <a:rPr lang="tr-TR" sz="4000" dirty="0" err="1"/>
              <a:t>bulunuşlukları</a:t>
            </a:r>
            <a:r>
              <a:rPr lang="tr-TR" sz="4000" dirty="0"/>
              <a:t>, tercih önceliği, okul başarı puanları, devam-devamsızlık ve yaş kriterleri göz önünde bulundurularak yerleştirilecektir. Yerleştirme yapılacak okullar ve kontenjanları http://www.meb.gov.tr veya https://e-okul.meb.gov.tr internet adresinden yayımlanacaktır. Yerleştirme sonuçları 30 Temmuz 2018 tarihinde ilan edilecektir.</a:t>
            </a:r>
          </a:p>
        </p:txBody>
      </p:sp>
      <p:sp>
        <p:nvSpPr>
          <p:cNvPr id="4" name="Alt Bilgi Yer Tutucusu 3">
            <a:extLst>
              <a:ext uri="{FF2B5EF4-FFF2-40B4-BE49-F238E27FC236}">
                <a16:creationId xmlns:a16="http://schemas.microsoft.com/office/drawing/2014/main" xmlns="" id="{38A940A3-7C82-4C74-AA9B-517660C4FAFD}"/>
              </a:ext>
            </a:extLst>
          </p:cNvPr>
          <p:cNvSpPr>
            <a:spLocks noGrp="1"/>
          </p:cNvSpPr>
          <p:nvPr>
            <p:ph type="ftr" sz="quarter" idx="5"/>
          </p:nvPr>
        </p:nvSpPr>
        <p:spPr/>
        <p:txBody>
          <a:bodyPr/>
          <a:lstStyle/>
          <a:p>
            <a:r>
              <a:rPr lang="tr-TR" dirty="0" smtClean="0"/>
              <a:t>BİTLİS </a:t>
            </a:r>
            <a:r>
              <a:rPr lang="tr-TR" dirty="0"/>
              <a:t>MEM 27.06.2018</a:t>
            </a:r>
          </a:p>
        </p:txBody>
      </p:sp>
      <p:sp>
        <p:nvSpPr>
          <p:cNvPr id="5" name="Slayt Numarası Yer Tutucusu 4">
            <a:extLst>
              <a:ext uri="{FF2B5EF4-FFF2-40B4-BE49-F238E27FC236}">
                <a16:creationId xmlns:a16="http://schemas.microsoft.com/office/drawing/2014/main" xmlns="" id="{83A774E1-BF5C-496A-834F-16885BD793D2}"/>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17</a:t>
            </a:fld>
            <a:endParaRPr lang="tr-TR" spc="10" dirty="0"/>
          </a:p>
        </p:txBody>
      </p:sp>
    </p:spTree>
    <p:extLst>
      <p:ext uri="{BB962C8B-B14F-4D97-AF65-F5344CB8AC3E}">
        <p14:creationId xmlns:p14="http://schemas.microsoft.com/office/powerpoint/2010/main" val="4131371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xmlns="" id="{75B989A8-7737-46FC-9A8D-BC4B36667FF1}"/>
              </a:ext>
            </a:extLst>
          </p:cNvPr>
          <p:cNvSpPr/>
          <p:nvPr/>
        </p:nvSpPr>
        <p:spPr>
          <a:xfrm>
            <a:off x="423069" y="774700"/>
            <a:ext cx="13182599" cy="7848302"/>
          </a:xfrm>
          <a:prstGeom prst="rect">
            <a:avLst/>
          </a:prstGeom>
        </p:spPr>
        <p:txBody>
          <a:bodyPr wrap="square">
            <a:spAutoFit/>
          </a:bodyPr>
          <a:lstStyle/>
          <a:p>
            <a:pPr algn="just"/>
            <a:r>
              <a:rPr lang="tr-TR" sz="3600" dirty="0"/>
              <a:t>a)	Yerleştirmeye esas nakil tercihleri ortaöğretim kurumlarına tercih ve yerleştirme takvimi doğrultusunda 4 (dört) dönem hâlinde alınacak ve yerleştirmeye esas nakil sonuçları her nakil döneminin sonunda, 13 Ağustos 2018, 19 Ağustos 2018, 03 Eylül 2018 ve 08 Eylül 2018 tarihlerinde ilan edilecektir.</a:t>
            </a:r>
          </a:p>
          <a:p>
            <a:pPr algn="just"/>
            <a:r>
              <a:rPr lang="tr-TR" sz="3600" dirty="0"/>
              <a:t>b)	Sınavla ve yerel yerleştirme ile öğrenci alan okullardan hiçbirine yerleşemeyen öğrenciler ile 2017/2018 eğitim-öğretim yılında sınıf tekrarına kalan 9’uncu sınıf öğrencileri, il/ilçe öğrenci yerleştirme ve nakil komisyonlarına başvurmaları halinde yerel yerleştirme ile öğrenci alan okullardan kontenjan durumları uygun olan okullara 10-14 Eylül 2018 tarihlerinde komisyonca yerleştirilecektir.</a:t>
            </a:r>
          </a:p>
          <a:p>
            <a:pPr algn="just"/>
            <a:r>
              <a:rPr lang="tr-TR" sz="3600" dirty="0"/>
              <a:t>c)	Yerleştirme işlemleri sonucunda öğrencilerin okullara kayıtları –açık liseler ile yetenek sınavıyla öğrenci alan okullar hariç olmak üzere- sistem tarafından otomatik olarak yapılacaktır</a:t>
            </a:r>
          </a:p>
        </p:txBody>
      </p:sp>
      <p:sp>
        <p:nvSpPr>
          <p:cNvPr id="4" name="Alt Bilgi Yer Tutucusu 3">
            <a:extLst>
              <a:ext uri="{FF2B5EF4-FFF2-40B4-BE49-F238E27FC236}">
                <a16:creationId xmlns:a16="http://schemas.microsoft.com/office/drawing/2014/main" xmlns="" id="{3E57B0AB-01D0-47AD-B3EF-DE528E4DC8E4}"/>
              </a:ext>
            </a:extLst>
          </p:cNvPr>
          <p:cNvSpPr>
            <a:spLocks noGrp="1"/>
          </p:cNvSpPr>
          <p:nvPr>
            <p:ph type="ftr" sz="quarter" idx="5"/>
          </p:nvPr>
        </p:nvSpPr>
        <p:spPr/>
        <p:txBody>
          <a:bodyPr/>
          <a:lstStyle/>
          <a:p>
            <a:r>
              <a:rPr lang="tr-TR" dirty="0" smtClean="0"/>
              <a:t>BİTLİS </a:t>
            </a:r>
            <a:r>
              <a:rPr lang="tr-TR" dirty="0"/>
              <a:t>MEM 27.06.2018</a:t>
            </a:r>
          </a:p>
        </p:txBody>
      </p:sp>
      <p:sp>
        <p:nvSpPr>
          <p:cNvPr id="5" name="Slayt Numarası Yer Tutucusu 4">
            <a:extLst>
              <a:ext uri="{FF2B5EF4-FFF2-40B4-BE49-F238E27FC236}">
                <a16:creationId xmlns:a16="http://schemas.microsoft.com/office/drawing/2014/main" xmlns="" id="{11797BF5-91D1-4B4A-BD5B-9926A5D522E1}"/>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18</a:t>
            </a:fld>
            <a:endParaRPr lang="tr-TR" spc="10" dirty="0"/>
          </a:p>
        </p:txBody>
      </p:sp>
    </p:spTree>
    <p:extLst>
      <p:ext uri="{BB962C8B-B14F-4D97-AF65-F5344CB8AC3E}">
        <p14:creationId xmlns:p14="http://schemas.microsoft.com/office/powerpoint/2010/main" val="2912476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xmlns="" id="{B679AA34-37B0-4BD7-97C9-B9F5A8A7879D}"/>
              </a:ext>
            </a:extLst>
          </p:cNvPr>
          <p:cNvSpPr/>
          <p:nvPr/>
        </p:nvSpPr>
        <p:spPr>
          <a:xfrm>
            <a:off x="499269" y="1079500"/>
            <a:ext cx="13411199" cy="7294305"/>
          </a:xfrm>
          <a:prstGeom prst="rect">
            <a:avLst/>
          </a:prstGeom>
        </p:spPr>
        <p:txBody>
          <a:bodyPr wrap="square">
            <a:spAutoFit/>
          </a:bodyPr>
          <a:lstStyle/>
          <a:p>
            <a:pPr algn="just"/>
            <a:r>
              <a:rPr lang="tr-TR" sz="3600" dirty="0"/>
              <a:t>ç) Öğrencilerin yerleştirme sonuçları https://e-okul.meb.gov.tr internet adresinden açıklanacak olup sonuç bilgilerinde kaydının yapıldığı okul bilgileri bulunacaktır. Ayrıca, SMS ile bilgilendirilmek isteyen velilere mobil bilgilendirme servisi aracılığı ile yerleştirme sonuçları bildirilecektir.</a:t>
            </a:r>
          </a:p>
          <a:p>
            <a:pPr algn="just"/>
            <a:r>
              <a:rPr lang="tr-TR" sz="3600" dirty="0"/>
              <a:t>d)	İlköğretim programını tamamlayan özel eğitim ihtiyacı olan öğrencilerden kaynaştırma yoluyla eğitim alacak öğrenciler, geçerli “Engelli Sağlık Kurulu Raporu” ve Ortaöğretim kademesine yönelik “Özel Eğitim Değerlendirme Kurulu Raporu” doğrultusunda ikamet adresleri, engel durumu ve özellikleri dikkate alınarak yerel yerleştirme ile öğrenci alan okullara ilgili mevzuat çerçevesinde her bir şubede iki öğrenciyi geçmeyecek şekilde </a:t>
            </a:r>
            <a:r>
              <a:rPr lang="tr-TR" sz="3600" b="1" dirty="0">
                <a:highlight>
                  <a:srgbClr val="FFFF00"/>
                </a:highlight>
              </a:rPr>
              <a:t>10-14 Eylül 2018 </a:t>
            </a:r>
            <a:r>
              <a:rPr lang="tr-TR" sz="3600" dirty="0"/>
              <a:t>tarihlerinde il/ilçe öğrenci yerleştirme ve nakil komisyonu kararı ile yerleştirilecektir.</a:t>
            </a:r>
          </a:p>
        </p:txBody>
      </p:sp>
      <p:sp>
        <p:nvSpPr>
          <p:cNvPr id="4" name="Alt Bilgi Yer Tutucusu 3">
            <a:extLst>
              <a:ext uri="{FF2B5EF4-FFF2-40B4-BE49-F238E27FC236}">
                <a16:creationId xmlns:a16="http://schemas.microsoft.com/office/drawing/2014/main" xmlns="" id="{44C50A91-6443-4466-A533-2B27A66AE438}"/>
              </a:ext>
            </a:extLst>
          </p:cNvPr>
          <p:cNvSpPr>
            <a:spLocks noGrp="1"/>
          </p:cNvSpPr>
          <p:nvPr>
            <p:ph type="ftr" sz="quarter" idx="5"/>
          </p:nvPr>
        </p:nvSpPr>
        <p:spPr/>
        <p:txBody>
          <a:bodyPr/>
          <a:lstStyle/>
          <a:p>
            <a:r>
              <a:rPr lang="tr-TR" dirty="0" smtClean="0"/>
              <a:t>BİTLİS </a:t>
            </a:r>
            <a:r>
              <a:rPr lang="tr-TR" dirty="0"/>
              <a:t>MEM 27.06.2018</a:t>
            </a:r>
          </a:p>
        </p:txBody>
      </p:sp>
      <p:sp>
        <p:nvSpPr>
          <p:cNvPr id="5" name="Slayt Numarası Yer Tutucusu 4">
            <a:extLst>
              <a:ext uri="{FF2B5EF4-FFF2-40B4-BE49-F238E27FC236}">
                <a16:creationId xmlns:a16="http://schemas.microsoft.com/office/drawing/2014/main" xmlns="" id="{11BC028F-CED8-4CB4-936C-9A280B079F09}"/>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19</a:t>
            </a:fld>
            <a:endParaRPr lang="tr-TR" spc="10" dirty="0"/>
          </a:p>
        </p:txBody>
      </p:sp>
    </p:spTree>
    <p:extLst>
      <p:ext uri="{BB962C8B-B14F-4D97-AF65-F5344CB8AC3E}">
        <p14:creationId xmlns:p14="http://schemas.microsoft.com/office/powerpoint/2010/main" val="1065309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Alt Bilgi Yer Tutucusu 1">
            <a:extLst>
              <a:ext uri="{FF2B5EF4-FFF2-40B4-BE49-F238E27FC236}">
                <a16:creationId xmlns:a16="http://schemas.microsoft.com/office/drawing/2014/main" xmlns="" id="{7E11735B-A8CB-4E72-B2F0-DD71A2C71A46}"/>
              </a:ext>
            </a:extLst>
          </p:cNvPr>
          <p:cNvSpPr>
            <a:spLocks noGrp="1"/>
          </p:cNvSpPr>
          <p:nvPr>
            <p:ph type="ftr" sz="quarter" idx="5"/>
          </p:nvPr>
        </p:nvSpPr>
        <p:spPr/>
        <p:txBody>
          <a:bodyPr/>
          <a:lstStyle/>
          <a:p>
            <a:r>
              <a:rPr lang="tr-TR" dirty="0" smtClean="0"/>
              <a:t>BİTLİS</a:t>
            </a:r>
            <a:r>
              <a:rPr lang="tr-TR" dirty="0" smtClean="0"/>
              <a:t> </a:t>
            </a:r>
            <a:r>
              <a:rPr lang="tr-TR" dirty="0"/>
              <a:t>MEM 27.06.2018</a:t>
            </a:r>
          </a:p>
        </p:txBody>
      </p:sp>
      <p:sp>
        <p:nvSpPr>
          <p:cNvPr id="3" name="Slayt Numarası Yer Tutucusu 2">
            <a:extLst>
              <a:ext uri="{FF2B5EF4-FFF2-40B4-BE49-F238E27FC236}">
                <a16:creationId xmlns:a16="http://schemas.microsoft.com/office/drawing/2014/main" xmlns="" id="{8253C6F8-1970-4567-8D4E-BEC736589906}"/>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2</a:t>
            </a:fld>
            <a:endParaRPr lang="tr-TR" spc="10" dirty="0"/>
          </a:p>
        </p:txBody>
      </p:sp>
      <p:graphicFrame>
        <p:nvGraphicFramePr>
          <p:cNvPr id="4" name="Tablo 3">
            <a:extLst>
              <a:ext uri="{FF2B5EF4-FFF2-40B4-BE49-F238E27FC236}">
                <a16:creationId xmlns:a16="http://schemas.microsoft.com/office/drawing/2014/main" xmlns="" id="{54530CA5-E2ED-426A-B038-19A4D57B74A3}"/>
              </a:ext>
            </a:extLst>
          </p:cNvPr>
          <p:cNvGraphicFramePr>
            <a:graphicFrameLocks noGrp="1"/>
          </p:cNvGraphicFramePr>
          <p:nvPr>
            <p:extLst>
              <p:ext uri="{D42A27DB-BD31-4B8C-83A1-F6EECF244321}">
                <p14:modId xmlns:p14="http://schemas.microsoft.com/office/powerpoint/2010/main" val="3769871724"/>
              </p:ext>
            </p:extLst>
          </p:nvPr>
        </p:nvGraphicFramePr>
        <p:xfrm>
          <a:off x="1489869" y="2451100"/>
          <a:ext cx="11049000" cy="7238999"/>
        </p:xfrm>
        <a:graphic>
          <a:graphicData uri="http://schemas.openxmlformats.org/drawingml/2006/table">
            <a:tbl>
              <a:tblPr firstRow="1" firstCol="1" lastRow="1" lastCol="1" bandRow="1" bandCol="1">
                <a:tableStyleId>{5C22544A-7EE6-4342-B048-85BDC9FD1C3A}</a:tableStyleId>
              </a:tblPr>
              <a:tblGrid>
                <a:gridCol w="3097741">
                  <a:extLst>
                    <a:ext uri="{9D8B030D-6E8A-4147-A177-3AD203B41FA5}">
                      <a16:colId xmlns:a16="http://schemas.microsoft.com/office/drawing/2014/main" xmlns="" val="1280082454"/>
                    </a:ext>
                  </a:extLst>
                </a:gridCol>
                <a:gridCol w="7951259">
                  <a:extLst>
                    <a:ext uri="{9D8B030D-6E8A-4147-A177-3AD203B41FA5}">
                      <a16:colId xmlns:a16="http://schemas.microsoft.com/office/drawing/2014/main" xmlns="" val="2209207660"/>
                    </a:ext>
                  </a:extLst>
                </a:gridCol>
              </a:tblGrid>
              <a:tr h="359421">
                <a:tc gridSpan="2">
                  <a:txBody>
                    <a:bodyPr/>
                    <a:lstStyle/>
                    <a:p>
                      <a:pPr marL="2069465" marR="2119630" algn="ctr">
                        <a:spcBef>
                          <a:spcPts val="45"/>
                        </a:spcBef>
                        <a:spcAft>
                          <a:spcPts val="0"/>
                        </a:spcAft>
                      </a:pPr>
                      <a:r>
                        <a:rPr lang="en-US" sz="1600">
                          <a:effectLst/>
                        </a:rPr>
                        <a:t>TANIMLAR VE KISALTMALAR</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tr-TR"/>
                    </a:p>
                  </a:txBody>
                  <a:tcPr/>
                </a:tc>
                <a:extLst>
                  <a:ext uri="{0D108BD9-81ED-4DB2-BD59-A6C34878D82A}">
                    <a16:rowId xmlns:a16="http://schemas.microsoft.com/office/drawing/2014/main" xmlns="" val="408640630"/>
                  </a:ext>
                </a:extLst>
              </a:tr>
              <a:tr h="1087832">
                <a:tc>
                  <a:txBody>
                    <a:bodyPr/>
                    <a:lstStyle/>
                    <a:p>
                      <a:pPr>
                        <a:spcBef>
                          <a:spcPts val="45"/>
                        </a:spcBef>
                        <a:spcAft>
                          <a:spcPts val="0"/>
                        </a:spcAft>
                      </a:pPr>
                      <a:r>
                        <a:rPr lang="en-US" sz="2000">
                          <a:effectLst/>
                        </a:rPr>
                        <a:t> </a:t>
                      </a:r>
                      <a:endParaRPr lang="tr-TR" sz="2000">
                        <a:effectLst/>
                      </a:endParaRPr>
                    </a:p>
                    <a:p>
                      <a:pPr marL="62865">
                        <a:spcAft>
                          <a:spcPts val="0"/>
                        </a:spcAft>
                      </a:pPr>
                      <a:r>
                        <a:rPr lang="en-US" sz="1400">
                          <a:effectLst/>
                        </a:rPr>
                        <a:t>Merkezi Sınav Puanı</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80">
                        <a:spcBef>
                          <a:spcPts val="45"/>
                        </a:spcBef>
                        <a:spcAft>
                          <a:spcPts val="0"/>
                        </a:spcAft>
                      </a:pPr>
                      <a:r>
                        <a:rPr lang="en-US" sz="1600">
                          <a:effectLst/>
                        </a:rPr>
                        <a:t>Fen liseleri, sosyal bilimler liseleri, proje uygulayan eğitim kurumları ile mesleki</a:t>
                      </a:r>
                      <a:endParaRPr lang="tr-TR" sz="2400">
                        <a:effectLst/>
                      </a:endParaRPr>
                    </a:p>
                    <a:p>
                      <a:pPr marL="5080">
                        <a:lnSpc>
                          <a:spcPts val="1300"/>
                        </a:lnSpc>
                        <a:spcBef>
                          <a:spcPts val="20"/>
                        </a:spcBef>
                        <a:spcAft>
                          <a:spcPts val="0"/>
                        </a:spcAft>
                      </a:pPr>
                      <a:r>
                        <a:rPr lang="en-US" sz="1600">
                          <a:effectLst/>
                        </a:rPr>
                        <a:t>ve teknik Anadolu liselerinin Anadolu teknik programlarına öğrenci yerleştirmede kullanılan Bakanlıkça yapılan merkezî sınav puanını,</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313562082"/>
                  </a:ext>
                </a:extLst>
              </a:tr>
              <a:tr h="720210">
                <a:tc>
                  <a:txBody>
                    <a:bodyPr/>
                    <a:lstStyle/>
                    <a:p>
                      <a:pPr marL="62865">
                        <a:spcBef>
                          <a:spcPts val="45"/>
                        </a:spcBef>
                        <a:spcAft>
                          <a:spcPts val="0"/>
                        </a:spcAft>
                      </a:pPr>
                      <a:r>
                        <a:rPr lang="en-US" sz="1400">
                          <a:effectLst/>
                        </a:rPr>
                        <a:t>Merkezi Yerleştirme</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80">
                        <a:spcBef>
                          <a:spcPts val="45"/>
                        </a:spcBef>
                        <a:spcAft>
                          <a:spcPts val="0"/>
                        </a:spcAft>
                      </a:pPr>
                      <a:r>
                        <a:rPr lang="en-US" sz="1600">
                          <a:effectLst/>
                        </a:rPr>
                        <a:t>Merkezi sınavla öğrenci alan okulların belirlenen kontenjanlarına puan</a:t>
                      </a:r>
                      <a:endParaRPr lang="tr-TR" sz="2400">
                        <a:effectLst/>
                      </a:endParaRPr>
                    </a:p>
                    <a:p>
                      <a:pPr marL="5080">
                        <a:spcBef>
                          <a:spcPts val="230"/>
                        </a:spcBef>
                        <a:spcAft>
                          <a:spcPts val="0"/>
                        </a:spcAft>
                      </a:pPr>
                      <a:r>
                        <a:rPr lang="en-US" sz="1600">
                          <a:effectLst/>
                        </a:rPr>
                        <a:t>üstünlüğüne göre tercihleri doğrultusunda yapılan yerleştirmeyi,</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2192836834"/>
                  </a:ext>
                </a:extLst>
              </a:tr>
              <a:tr h="733876">
                <a:tc>
                  <a:txBody>
                    <a:bodyPr/>
                    <a:lstStyle/>
                    <a:p>
                      <a:pPr marL="62865">
                        <a:spcBef>
                          <a:spcPts val="45"/>
                        </a:spcBef>
                        <a:spcAft>
                          <a:spcPts val="0"/>
                        </a:spcAft>
                      </a:pPr>
                      <a:r>
                        <a:rPr lang="en-US" sz="1400">
                          <a:effectLst/>
                        </a:rPr>
                        <a:t>Ortaokul Başarı Puanı (OBP)</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
                        </a:spcBef>
                        <a:spcAft>
                          <a:spcPts val="0"/>
                        </a:spcAft>
                      </a:pPr>
                      <a:r>
                        <a:rPr lang="en-US" sz="1600">
                          <a:effectLst/>
                        </a:rPr>
                        <a:t>Ortaokulun 6, 7 ve 8’inci sınıf seviyesinde alınan yılsonu başarı puanlarının</a:t>
                      </a:r>
                      <a:endParaRPr lang="tr-TR" sz="2400">
                        <a:effectLst/>
                      </a:endParaRPr>
                    </a:p>
                    <a:p>
                      <a:pPr>
                        <a:spcBef>
                          <a:spcPts val="230"/>
                        </a:spcBef>
                        <a:spcAft>
                          <a:spcPts val="0"/>
                        </a:spcAft>
                      </a:pPr>
                      <a:r>
                        <a:rPr lang="en-US" sz="1600">
                          <a:effectLst/>
                        </a:rPr>
                        <a:t>aritmetik ortalamasını,</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775051952"/>
                  </a:ext>
                </a:extLst>
              </a:tr>
              <a:tr h="1448620">
                <a:tc>
                  <a:txBody>
                    <a:bodyPr/>
                    <a:lstStyle/>
                    <a:p>
                      <a:pPr>
                        <a:spcBef>
                          <a:spcPts val="45"/>
                        </a:spcBef>
                        <a:spcAft>
                          <a:spcPts val="0"/>
                        </a:spcAft>
                      </a:pPr>
                      <a:r>
                        <a:rPr lang="en-US" sz="2000">
                          <a:effectLst/>
                        </a:rPr>
                        <a:t> </a:t>
                      </a:r>
                      <a:endParaRPr lang="tr-TR" sz="2000">
                        <a:effectLst/>
                      </a:endParaRPr>
                    </a:p>
                    <a:p>
                      <a:pPr marL="62865">
                        <a:spcAft>
                          <a:spcPts val="0"/>
                        </a:spcAft>
                      </a:pPr>
                      <a:r>
                        <a:rPr lang="en-US" sz="1400">
                          <a:effectLst/>
                        </a:rPr>
                        <a:t>Ortaöğretim Kayıt Alanı</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80" marR="60960" algn="just">
                        <a:lnSpc>
                          <a:spcPct val="121000"/>
                        </a:lnSpc>
                        <a:spcBef>
                          <a:spcPts val="45"/>
                        </a:spcBef>
                        <a:spcAft>
                          <a:spcPts val="0"/>
                        </a:spcAft>
                      </a:pPr>
                      <a:r>
                        <a:rPr lang="en-US" sz="1600">
                          <a:effectLst/>
                        </a:rPr>
                        <a:t>Eğitimde süreklilik ve coğrafi bütünlük esasına dayalı olarak öğrenci sayısı, okul türü, kontenjan ve donanımları göz önünde bulundurularak il/ilçe millî eğitim müdürlüğünce ortaokul ve liselerin birbirleri ile eşleştirildiği ve kayıt yapılabilecek</a:t>
                      </a:r>
                      <a:endParaRPr lang="tr-TR" sz="2400">
                        <a:effectLst/>
                      </a:endParaRPr>
                    </a:p>
                    <a:p>
                      <a:pPr marL="5080" algn="just">
                        <a:lnSpc>
                          <a:spcPts val="1080"/>
                        </a:lnSpc>
                        <a:spcAft>
                          <a:spcPts val="0"/>
                        </a:spcAft>
                      </a:pPr>
                      <a:r>
                        <a:rPr lang="en-US" sz="1600">
                          <a:effectLst/>
                        </a:rPr>
                        <a:t>farklı ortaöğretim kurumlarından oluşturulan alanı,</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3159292002"/>
                  </a:ext>
                </a:extLst>
              </a:tr>
              <a:tr h="1080998">
                <a:tc>
                  <a:txBody>
                    <a:bodyPr/>
                    <a:lstStyle/>
                    <a:p>
                      <a:pPr marL="62865">
                        <a:spcBef>
                          <a:spcPts val="45"/>
                        </a:spcBef>
                        <a:spcAft>
                          <a:spcPts val="0"/>
                        </a:spcAft>
                      </a:pPr>
                      <a:r>
                        <a:rPr lang="en-US" sz="1400">
                          <a:effectLst/>
                        </a:rPr>
                        <a:t>Yerel Yerleştirme</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80">
                        <a:lnSpc>
                          <a:spcPct val="120000"/>
                        </a:lnSpc>
                        <a:spcBef>
                          <a:spcPts val="45"/>
                        </a:spcBef>
                        <a:spcAft>
                          <a:spcPts val="0"/>
                        </a:spcAft>
                      </a:pPr>
                      <a:r>
                        <a:rPr lang="en-US" sz="1600">
                          <a:effectLst/>
                        </a:rPr>
                        <a:t>Ortaöğretim kayıt alanları dikkate alınarak, öğrencilerin ikamet adresleri, ortaokullarda bulunuşlukları, tercih önceliği, okul başarı puanları, devam-</a:t>
                      </a:r>
                      <a:endParaRPr lang="tr-TR" sz="2400">
                        <a:effectLst/>
                      </a:endParaRPr>
                    </a:p>
                    <a:p>
                      <a:pPr marL="5080">
                        <a:lnSpc>
                          <a:spcPts val="1090"/>
                        </a:lnSpc>
                        <a:spcAft>
                          <a:spcPts val="0"/>
                        </a:spcAft>
                      </a:pPr>
                      <a:r>
                        <a:rPr lang="en-US" sz="1600">
                          <a:effectLst/>
                        </a:rPr>
                        <a:t>devamsızlık ve yaş kriterleri ile okullara yapılan yerleştirmeyi,</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2635267746"/>
                  </a:ext>
                </a:extLst>
              </a:tr>
              <a:tr h="720210">
                <a:tc>
                  <a:txBody>
                    <a:bodyPr/>
                    <a:lstStyle/>
                    <a:p>
                      <a:pPr marL="62865">
                        <a:spcBef>
                          <a:spcPts val="45"/>
                        </a:spcBef>
                        <a:spcAft>
                          <a:spcPts val="0"/>
                        </a:spcAft>
                      </a:pPr>
                      <a:r>
                        <a:rPr lang="en-US" sz="1400">
                          <a:effectLst/>
                        </a:rPr>
                        <a:t>Yıl Sonu Başarı Puanı (YBP)</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45"/>
                        </a:spcBef>
                        <a:spcAft>
                          <a:spcPts val="0"/>
                        </a:spcAft>
                      </a:pPr>
                      <a:r>
                        <a:rPr lang="en-US" sz="1600">
                          <a:effectLst/>
                        </a:rPr>
                        <a:t>Derslerin ağırlıklı puanları toplamının haftalık toplam ders saati sayısına bölümü</a:t>
                      </a:r>
                      <a:endParaRPr lang="tr-TR" sz="2400">
                        <a:effectLst/>
                      </a:endParaRPr>
                    </a:p>
                    <a:p>
                      <a:pPr>
                        <a:spcBef>
                          <a:spcPts val="230"/>
                        </a:spcBef>
                        <a:spcAft>
                          <a:spcPts val="0"/>
                        </a:spcAft>
                      </a:pPr>
                      <a:r>
                        <a:rPr lang="en-US" sz="1600">
                          <a:effectLst/>
                        </a:rPr>
                        <a:t>ile elde edilen ve virgülden sonra dört basamak yürütülen puanı,</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498595531"/>
                  </a:ext>
                </a:extLst>
              </a:tr>
              <a:tr h="1087832">
                <a:tc>
                  <a:txBody>
                    <a:bodyPr/>
                    <a:lstStyle/>
                    <a:p>
                      <a:pPr marL="62865">
                        <a:spcBef>
                          <a:spcPts val="70"/>
                        </a:spcBef>
                        <a:spcAft>
                          <a:spcPts val="0"/>
                        </a:spcAft>
                      </a:pPr>
                      <a:r>
                        <a:rPr lang="en-US" sz="1400">
                          <a:effectLst/>
                        </a:rPr>
                        <a:t>Yetenek Sınavı</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70"/>
                        </a:spcBef>
                        <a:spcAft>
                          <a:spcPts val="0"/>
                        </a:spcAft>
                      </a:pPr>
                      <a:r>
                        <a:rPr lang="en-US" sz="1600" dirty="0">
                          <a:effectLst/>
                        </a:rPr>
                        <a:t>Güzel </a:t>
                      </a:r>
                      <a:r>
                        <a:rPr lang="en-US" sz="1600" dirty="0" err="1">
                          <a:effectLst/>
                        </a:rPr>
                        <a:t>Sanatlar</a:t>
                      </a:r>
                      <a:r>
                        <a:rPr lang="en-US" sz="1600" dirty="0">
                          <a:effectLst/>
                        </a:rPr>
                        <a:t> </a:t>
                      </a:r>
                      <a:r>
                        <a:rPr lang="en-US" sz="1600" dirty="0" err="1">
                          <a:effectLst/>
                        </a:rPr>
                        <a:t>Liseleri</a:t>
                      </a:r>
                      <a:r>
                        <a:rPr lang="en-US" sz="1600" dirty="0">
                          <a:effectLst/>
                        </a:rPr>
                        <a:t>, </a:t>
                      </a:r>
                      <a:r>
                        <a:rPr lang="en-US" sz="1600" dirty="0" err="1">
                          <a:effectLst/>
                        </a:rPr>
                        <a:t>Spor</a:t>
                      </a:r>
                      <a:r>
                        <a:rPr lang="en-US" sz="1600" dirty="0">
                          <a:effectLst/>
                        </a:rPr>
                        <a:t> </a:t>
                      </a:r>
                      <a:r>
                        <a:rPr lang="en-US" sz="1600" dirty="0" err="1">
                          <a:effectLst/>
                        </a:rPr>
                        <a:t>Liseleri</a:t>
                      </a:r>
                      <a:r>
                        <a:rPr lang="en-US" sz="1600" dirty="0">
                          <a:effectLst/>
                        </a:rPr>
                        <a:t>, </a:t>
                      </a:r>
                      <a:r>
                        <a:rPr lang="en-US" sz="1600" dirty="0" err="1">
                          <a:effectLst/>
                        </a:rPr>
                        <a:t>Klasik</a:t>
                      </a:r>
                      <a:r>
                        <a:rPr lang="en-US" sz="1600" dirty="0">
                          <a:effectLst/>
                        </a:rPr>
                        <a:t> </a:t>
                      </a:r>
                      <a:r>
                        <a:rPr lang="en-US" sz="1600" dirty="0" err="1">
                          <a:effectLst/>
                        </a:rPr>
                        <a:t>Sanatlar</a:t>
                      </a:r>
                      <a:r>
                        <a:rPr lang="en-US" sz="1600" dirty="0">
                          <a:effectLst/>
                        </a:rPr>
                        <a:t> </a:t>
                      </a:r>
                      <a:r>
                        <a:rPr lang="en-US" sz="1600" dirty="0" err="1">
                          <a:effectLst/>
                        </a:rPr>
                        <a:t>ve</a:t>
                      </a:r>
                      <a:r>
                        <a:rPr lang="en-US" sz="1600" dirty="0">
                          <a:effectLst/>
                        </a:rPr>
                        <a:t> </a:t>
                      </a:r>
                      <a:r>
                        <a:rPr lang="en-US" sz="1600" dirty="0" err="1">
                          <a:effectLst/>
                        </a:rPr>
                        <a:t>Musiki</a:t>
                      </a:r>
                      <a:r>
                        <a:rPr lang="en-US" sz="1600" dirty="0">
                          <a:effectLst/>
                        </a:rPr>
                        <a:t>, </a:t>
                      </a:r>
                      <a:r>
                        <a:rPr lang="en-US" sz="1600" dirty="0" err="1">
                          <a:effectLst/>
                        </a:rPr>
                        <a:t>Görsel</a:t>
                      </a:r>
                      <a:r>
                        <a:rPr lang="en-US" sz="1600" dirty="0">
                          <a:effectLst/>
                        </a:rPr>
                        <a:t> </a:t>
                      </a:r>
                      <a:r>
                        <a:rPr lang="en-US" sz="1600" dirty="0" err="1">
                          <a:effectLst/>
                        </a:rPr>
                        <a:t>Sanatlar</a:t>
                      </a:r>
                      <a:endParaRPr lang="tr-TR" sz="2400" dirty="0">
                        <a:effectLst/>
                      </a:endParaRPr>
                    </a:p>
                    <a:p>
                      <a:pPr marR="20955">
                        <a:lnSpc>
                          <a:spcPts val="1300"/>
                        </a:lnSpc>
                        <a:spcBef>
                          <a:spcPts val="20"/>
                        </a:spcBef>
                        <a:spcAft>
                          <a:spcPts val="0"/>
                        </a:spcAft>
                      </a:pPr>
                      <a:r>
                        <a:rPr lang="en-US" sz="1600" dirty="0" err="1">
                          <a:effectLst/>
                        </a:rPr>
                        <a:t>ve</a:t>
                      </a:r>
                      <a:r>
                        <a:rPr lang="en-US" sz="1600" dirty="0">
                          <a:effectLst/>
                        </a:rPr>
                        <a:t> </a:t>
                      </a:r>
                      <a:r>
                        <a:rPr lang="en-US" sz="1600" dirty="0" err="1">
                          <a:effectLst/>
                        </a:rPr>
                        <a:t>Spor</a:t>
                      </a:r>
                      <a:r>
                        <a:rPr lang="en-US" sz="1600" dirty="0">
                          <a:effectLst/>
                        </a:rPr>
                        <a:t> </a:t>
                      </a:r>
                      <a:r>
                        <a:rPr lang="en-US" sz="1600" dirty="0" err="1">
                          <a:effectLst/>
                        </a:rPr>
                        <a:t>Programı</a:t>
                      </a:r>
                      <a:r>
                        <a:rPr lang="en-US" sz="1600" dirty="0">
                          <a:effectLst/>
                        </a:rPr>
                        <a:t>/</a:t>
                      </a:r>
                      <a:r>
                        <a:rPr lang="en-US" sz="1600" dirty="0" err="1">
                          <a:effectLst/>
                        </a:rPr>
                        <a:t>Projesi</a:t>
                      </a:r>
                      <a:r>
                        <a:rPr lang="en-US" sz="1600" dirty="0">
                          <a:effectLst/>
                        </a:rPr>
                        <a:t> </a:t>
                      </a:r>
                      <a:r>
                        <a:rPr lang="en-US" sz="1600" dirty="0" err="1">
                          <a:effectLst/>
                        </a:rPr>
                        <a:t>Uygulayan</a:t>
                      </a:r>
                      <a:r>
                        <a:rPr lang="en-US" sz="1600" dirty="0">
                          <a:effectLst/>
                        </a:rPr>
                        <a:t> Anadolu İmam </a:t>
                      </a:r>
                      <a:r>
                        <a:rPr lang="en-US" sz="1600" dirty="0" err="1">
                          <a:effectLst/>
                        </a:rPr>
                        <a:t>Hatip</a:t>
                      </a:r>
                      <a:r>
                        <a:rPr lang="en-US" sz="1600" dirty="0">
                          <a:effectLst/>
                        </a:rPr>
                        <a:t> </a:t>
                      </a:r>
                      <a:r>
                        <a:rPr lang="en-US" sz="1600" dirty="0" err="1">
                          <a:effectLst/>
                        </a:rPr>
                        <a:t>Liselerine</a:t>
                      </a:r>
                      <a:r>
                        <a:rPr lang="en-US" sz="1600" dirty="0">
                          <a:effectLst/>
                        </a:rPr>
                        <a:t> </a:t>
                      </a:r>
                      <a:r>
                        <a:rPr lang="en-US" sz="1600" dirty="0" err="1">
                          <a:effectLst/>
                        </a:rPr>
                        <a:t>yerleştirme</a:t>
                      </a:r>
                      <a:r>
                        <a:rPr lang="en-US" sz="1600" dirty="0">
                          <a:effectLst/>
                        </a:rPr>
                        <a:t> </a:t>
                      </a:r>
                      <a:r>
                        <a:rPr lang="en-US" sz="1600" dirty="0" err="1">
                          <a:effectLst/>
                        </a:rPr>
                        <a:t>için</a:t>
                      </a:r>
                      <a:r>
                        <a:rPr lang="en-US" sz="1600" dirty="0">
                          <a:effectLst/>
                        </a:rPr>
                        <a:t> </a:t>
                      </a:r>
                      <a:r>
                        <a:rPr lang="en-US" sz="1600" dirty="0" err="1">
                          <a:effectLst/>
                        </a:rPr>
                        <a:t>okullarca</a:t>
                      </a:r>
                      <a:r>
                        <a:rPr lang="en-US" sz="1600" dirty="0">
                          <a:effectLst/>
                        </a:rPr>
                        <a:t> </a:t>
                      </a:r>
                      <a:r>
                        <a:rPr lang="en-US" sz="1600" dirty="0" err="1">
                          <a:effectLst/>
                        </a:rPr>
                        <a:t>yapılan</a:t>
                      </a:r>
                      <a:r>
                        <a:rPr lang="en-US" sz="1600" dirty="0">
                          <a:effectLst/>
                        </a:rPr>
                        <a:t> </a:t>
                      </a:r>
                      <a:r>
                        <a:rPr lang="en-US" sz="1600" dirty="0" err="1">
                          <a:effectLst/>
                        </a:rPr>
                        <a:t>seçme</a:t>
                      </a:r>
                      <a:r>
                        <a:rPr lang="en-US" sz="1600" dirty="0">
                          <a:effectLst/>
                        </a:rPr>
                        <a:t> </a:t>
                      </a:r>
                      <a:r>
                        <a:rPr lang="en-US" sz="1600" dirty="0" err="1">
                          <a:effectLst/>
                        </a:rPr>
                        <a:t>sınavı</a:t>
                      </a:r>
                      <a:r>
                        <a:rPr lang="en-US" sz="1600" dirty="0">
                          <a:effectLst/>
                        </a:rPr>
                        <a:t>,</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3106849975"/>
                  </a:ext>
                </a:extLst>
              </a:tr>
            </a:tbl>
          </a:graphicData>
        </a:graphic>
      </p:graphicFrame>
    </p:spTree>
    <p:extLst>
      <p:ext uri="{BB962C8B-B14F-4D97-AF65-F5344CB8AC3E}">
        <p14:creationId xmlns:p14="http://schemas.microsoft.com/office/powerpoint/2010/main" val="30937004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xmlns="" id="{13B33670-EEFB-47EA-96D2-F05E2E6DDBA2}"/>
              </a:ext>
            </a:extLst>
          </p:cNvPr>
          <p:cNvSpPr/>
          <p:nvPr/>
        </p:nvSpPr>
        <p:spPr>
          <a:xfrm>
            <a:off x="2023269" y="4992757"/>
            <a:ext cx="9901300" cy="707886"/>
          </a:xfrm>
          <a:prstGeom prst="rect">
            <a:avLst/>
          </a:prstGeom>
        </p:spPr>
        <p:txBody>
          <a:bodyPr wrap="none">
            <a:spAutoFit/>
          </a:bodyPr>
          <a:lstStyle/>
          <a:p>
            <a:r>
              <a:rPr lang="tr-TR" sz="4000" dirty="0"/>
              <a:t>1.5.	MERKEZÎ ve YEREL YERLEŞTİRME ESASLARI</a:t>
            </a:r>
          </a:p>
        </p:txBody>
      </p:sp>
      <p:sp>
        <p:nvSpPr>
          <p:cNvPr id="4" name="Alt Bilgi Yer Tutucusu 3">
            <a:extLst>
              <a:ext uri="{FF2B5EF4-FFF2-40B4-BE49-F238E27FC236}">
                <a16:creationId xmlns:a16="http://schemas.microsoft.com/office/drawing/2014/main" xmlns="" id="{A75C6905-5313-44F0-9B19-376DE11EFEF0}"/>
              </a:ext>
            </a:extLst>
          </p:cNvPr>
          <p:cNvSpPr>
            <a:spLocks noGrp="1"/>
          </p:cNvSpPr>
          <p:nvPr>
            <p:ph type="ftr" sz="quarter" idx="5"/>
          </p:nvPr>
        </p:nvSpPr>
        <p:spPr/>
        <p:txBody>
          <a:bodyPr/>
          <a:lstStyle/>
          <a:p>
            <a:r>
              <a:rPr lang="tr-TR" dirty="0" smtClean="0"/>
              <a:t>BİTLİS </a:t>
            </a:r>
            <a:r>
              <a:rPr lang="tr-TR" dirty="0"/>
              <a:t>MEM 27.06.2018</a:t>
            </a:r>
          </a:p>
        </p:txBody>
      </p:sp>
      <p:sp>
        <p:nvSpPr>
          <p:cNvPr id="5" name="Slayt Numarası Yer Tutucusu 4">
            <a:extLst>
              <a:ext uri="{FF2B5EF4-FFF2-40B4-BE49-F238E27FC236}">
                <a16:creationId xmlns:a16="http://schemas.microsoft.com/office/drawing/2014/main" xmlns="" id="{F80E42E4-AEF1-4B70-A855-43FE698F0956}"/>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20</a:t>
            </a:fld>
            <a:endParaRPr lang="tr-TR" spc="10" dirty="0"/>
          </a:p>
        </p:txBody>
      </p:sp>
    </p:spTree>
    <p:extLst>
      <p:ext uri="{BB962C8B-B14F-4D97-AF65-F5344CB8AC3E}">
        <p14:creationId xmlns:p14="http://schemas.microsoft.com/office/powerpoint/2010/main" val="2152328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xmlns="" id="{2BE3602E-2EEE-4AC4-96CF-06D58B79B239}"/>
              </a:ext>
            </a:extLst>
          </p:cNvPr>
          <p:cNvSpPr/>
          <p:nvPr/>
        </p:nvSpPr>
        <p:spPr>
          <a:xfrm>
            <a:off x="499269" y="1612900"/>
            <a:ext cx="13106399" cy="6247864"/>
          </a:xfrm>
          <a:prstGeom prst="rect">
            <a:avLst/>
          </a:prstGeom>
        </p:spPr>
        <p:txBody>
          <a:bodyPr wrap="square">
            <a:spAutoFit/>
          </a:bodyPr>
          <a:lstStyle/>
          <a:p>
            <a:pPr algn="ctr"/>
            <a:r>
              <a:rPr lang="tr-TR" sz="4800" b="1" dirty="0"/>
              <a:t>1.5.1.	Merkezî Yerleştirme</a:t>
            </a:r>
          </a:p>
          <a:p>
            <a:endParaRPr lang="tr-TR" sz="3200" dirty="0"/>
          </a:p>
          <a:p>
            <a:pPr algn="just"/>
            <a:r>
              <a:rPr lang="tr-TR" sz="3200" dirty="0"/>
              <a:t>a)	Merkezî sınavla öğrenci alan okulların belirlenen kontenjanlarına puan üstünlüğüne göre tercihleri doğrultusunda yerleştirme yapılacaktır.</a:t>
            </a:r>
          </a:p>
          <a:p>
            <a:pPr algn="just"/>
            <a:r>
              <a:rPr lang="tr-TR" sz="3200" dirty="0"/>
              <a:t>b)	Sınavla öğrenci alan okullarda merkezi sınav puanının eşitliği hâlinde sırasıyla; Ortaokul Başarı Puanına (OBP), öğrencinin doğum tarihine göre yaşı küçük olana, 8’inci, 7’nci ve 6’ncı sınıflardaki yılsonu başarı puanı (YBP) üstünlüğüne, okula özürsüz devamsızlık yapılan gün sayısının azlığına ve tercih önceliği durumlarına bakılarak yerleştirme yapılır.</a:t>
            </a:r>
          </a:p>
          <a:p>
            <a:pPr algn="just"/>
            <a:r>
              <a:rPr lang="tr-TR" sz="3200" dirty="0"/>
              <a:t>c)	Öğrenciler, yerleştirme işlemleri sonucunda Merkezî Sınav Puanı ile Öğrenci Alan Okul tercihine yerleşmiş ise yerel yerleştirme ve pansiyonlu okul tercihleri dikkate alınmayacaktır.</a:t>
            </a:r>
          </a:p>
        </p:txBody>
      </p:sp>
      <p:sp>
        <p:nvSpPr>
          <p:cNvPr id="4" name="Alt Bilgi Yer Tutucusu 3">
            <a:extLst>
              <a:ext uri="{FF2B5EF4-FFF2-40B4-BE49-F238E27FC236}">
                <a16:creationId xmlns:a16="http://schemas.microsoft.com/office/drawing/2014/main" xmlns="" id="{DC6BAC76-2B64-4BC2-AFA9-955C6FD7D340}"/>
              </a:ext>
            </a:extLst>
          </p:cNvPr>
          <p:cNvSpPr>
            <a:spLocks noGrp="1"/>
          </p:cNvSpPr>
          <p:nvPr>
            <p:ph type="ftr" sz="quarter" idx="5"/>
          </p:nvPr>
        </p:nvSpPr>
        <p:spPr/>
        <p:txBody>
          <a:bodyPr/>
          <a:lstStyle/>
          <a:p>
            <a:r>
              <a:rPr lang="tr-TR" dirty="0" smtClean="0"/>
              <a:t>BİTLİS </a:t>
            </a:r>
            <a:r>
              <a:rPr lang="tr-TR" dirty="0"/>
              <a:t>MEM 27.06.2018</a:t>
            </a:r>
          </a:p>
        </p:txBody>
      </p:sp>
      <p:sp>
        <p:nvSpPr>
          <p:cNvPr id="5" name="Slayt Numarası Yer Tutucusu 4">
            <a:extLst>
              <a:ext uri="{FF2B5EF4-FFF2-40B4-BE49-F238E27FC236}">
                <a16:creationId xmlns:a16="http://schemas.microsoft.com/office/drawing/2014/main" xmlns="" id="{2C73FFDD-29D5-4409-9FCC-87D8DB0D235A}"/>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21</a:t>
            </a:fld>
            <a:endParaRPr lang="tr-TR" spc="10" dirty="0"/>
          </a:p>
        </p:txBody>
      </p:sp>
    </p:spTree>
    <p:extLst>
      <p:ext uri="{BB962C8B-B14F-4D97-AF65-F5344CB8AC3E}">
        <p14:creationId xmlns:p14="http://schemas.microsoft.com/office/powerpoint/2010/main" val="24690273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xmlns="" id="{2BB32707-653F-4C7D-997A-6B64B0F6138C}"/>
              </a:ext>
            </a:extLst>
          </p:cNvPr>
          <p:cNvSpPr/>
          <p:nvPr/>
        </p:nvSpPr>
        <p:spPr>
          <a:xfrm>
            <a:off x="423069" y="927100"/>
            <a:ext cx="13334999" cy="8402300"/>
          </a:xfrm>
          <a:prstGeom prst="rect">
            <a:avLst/>
          </a:prstGeom>
        </p:spPr>
        <p:txBody>
          <a:bodyPr wrap="square">
            <a:spAutoFit/>
          </a:bodyPr>
          <a:lstStyle/>
          <a:p>
            <a:pPr algn="ctr"/>
            <a:r>
              <a:rPr lang="tr-TR" sz="6000" b="1" dirty="0"/>
              <a:t>1.5.2.	Yerel Yerleştirme</a:t>
            </a:r>
          </a:p>
          <a:p>
            <a:pPr algn="just"/>
            <a:r>
              <a:rPr lang="tr-TR" sz="4000" dirty="0"/>
              <a:t>a)	Yerel yerleştirme işlemleri okulların türü, kontenjanı ve konumuna göre il/ilçe milli eğitim müdürlüklerince oluşturulan ortaöğretim kayıt alanlarındaki okullara öğrencilerin ikamet adresleri, ortaokullarda </a:t>
            </a:r>
            <a:r>
              <a:rPr lang="tr-TR" sz="4000" dirty="0" err="1"/>
              <a:t>bulunuşlukları</a:t>
            </a:r>
            <a:r>
              <a:rPr lang="tr-TR" sz="4000" dirty="0"/>
              <a:t>, tercih önceliği, okul başarı puanları, devam-devamsızlık ve yaş kriterlerine göre değerlendirilerek yapılacaktır.</a:t>
            </a:r>
          </a:p>
          <a:p>
            <a:pPr algn="just"/>
            <a:r>
              <a:rPr lang="tr-TR" sz="4000" dirty="0"/>
              <a:t>b)	Tercih edilen lise bakımından;</a:t>
            </a:r>
          </a:p>
          <a:p>
            <a:pPr algn="just"/>
            <a:r>
              <a:rPr lang="tr-TR" sz="4000" dirty="0"/>
              <a:t>i.	Öğrencilerin, ikamet adresine göre bulunduğu “Kayıt </a:t>
            </a:r>
            <a:r>
              <a:rPr lang="tr-TR" sz="4000" dirty="0" err="1"/>
              <a:t>Alanı”ndan</a:t>
            </a:r>
            <a:r>
              <a:rPr lang="tr-TR" sz="4000" dirty="0"/>
              <a:t> okul tercih etmeleri durumunda, aynı okulu tercih eden “Komşu Kayıt </a:t>
            </a:r>
            <a:r>
              <a:rPr lang="tr-TR" sz="4000" dirty="0" err="1"/>
              <a:t>Alanı”ndaki</a:t>
            </a:r>
            <a:r>
              <a:rPr lang="tr-TR" sz="4000" dirty="0"/>
              <a:t> öğrencilerden; “Komşu Kayıt </a:t>
            </a:r>
            <a:r>
              <a:rPr lang="tr-TR" sz="4000" dirty="0" err="1"/>
              <a:t>Alanı”ndaki</a:t>
            </a:r>
            <a:r>
              <a:rPr lang="tr-TR" sz="4000" dirty="0"/>
              <a:t> öğrenciler de “Diğer” Kayıt Alanlarındaki öğrencilerden avantajlı olacaktır.</a:t>
            </a:r>
          </a:p>
        </p:txBody>
      </p:sp>
      <p:sp>
        <p:nvSpPr>
          <p:cNvPr id="5" name="Alt Bilgi Yer Tutucusu 4">
            <a:extLst>
              <a:ext uri="{FF2B5EF4-FFF2-40B4-BE49-F238E27FC236}">
                <a16:creationId xmlns:a16="http://schemas.microsoft.com/office/drawing/2014/main" xmlns="" id="{E2B34E20-0F05-49A7-BADC-053514502D0B}"/>
              </a:ext>
            </a:extLst>
          </p:cNvPr>
          <p:cNvSpPr>
            <a:spLocks noGrp="1"/>
          </p:cNvSpPr>
          <p:nvPr>
            <p:ph type="ftr" sz="quarter" idx="5"/>
          </p:nvPr>
        </p:nvSpPr>
        <p:spPr/>
        <p:txBody>
          <a:bodyPr/>
          <a:lstStyle/>
          <a:p>
            <a:r>
              <a:rPr lang="tr-TR" dirty="0" smtClean="0"/>
              <a:t>BİTLİS </a:t>
            </a:r>
            <a:r>
              <a:rPr lang="tr-TR" dirty="0"/>
              <a:t>MEM 27.06.2018</a:t>
            </a:r>
          </a:p>
        </p:txBody>
      </p:sp>
      <p:sp>
        <p:nvSpPr>
          <p:cNvPr id="6" name="Slayt Numarası Yer Tutucusu 5">
            <a:extLst>
              <a:ext uri="{FF2B5EF4-FFF2-40B4-BE49-F238E27FC236}">
                <a16:creationId xmlns:a16="http://schemas.microsoft.com/office/drawing/2014/main" xmlns="" id="{DCE7B246-F233-40FF-8C7F-8DCB53F4A159}"/>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22</a:t>
            </a:fld>
            <a:endParaRPr lang="tr-TR" spc="10" dirty="0"/>
          </a:p>
        </p:txBody>
      </p:sp>
    </p:spTree>
    <p:extLst>
      <p:ext uri="{BB962C8B-B14F-4D97-AF65-F5344CB8AC3E}">
        <p14:creationId xmlns:p14="http://schemas.microsoft.com/office/powerpoint/2010/main" val="39013966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C1C4C28A-9B4D-4A6C-80DA-966354E613F3}"/>
              </a:ext>
            </a:extLst>
          </p:cNvPr>
          <p:cNvGraphicFramePr>
            <a:graphicFrameLocks noGrp="1"/>
          </p:cNvGraphicFramePr>
          <p:nvPr>
            <p:extLst>
              <p:ext uri="{D42A27DB-BD31-4B8C-83A1-F6EECF244321}">
                <p14:modId xmlns:p14="http://schemas.microsoft.com/office/powerpoint/2010/main" val="538075893"/>
              </p:ext>
            </p:extLst>
          </p:nvPr>
        </p:nvGraphicFramePr>
        <p:xfrm>
          <a:off x="1261269" y="4279900"/>
          <a:ext cx="11353800" cy="2307272"/>
        </p:xfrm>
        <a:graphic>
          <a:graphicData uri="http://schemas.openxmlformats.org/drawingml/2006/table">
            <a:tbl>
              <a:tblPr firstRow="1" firstCol="1" lastRow="1" lastCol="1" bandRow="1" bandCol="1">
                <a:tableStyleId>{5C22544A-7EE6-4342-B048-85BDC9FD1C3A}</a:tableStyleId>
              </a:tblPr>
              <a:tblGrid>
                <a:gridCol w="5676900">
                  <a:extLst>
                    <a:ext uri="{9D8B030D-6E8A-4147-A177-3AD203B41FA5}">
                      <a16:colId xmlns:a16="http://schemas.microsoft.com/office/drawing/2014/main" xmlns="" val="1997461626"/>
                    </a:ext>
                  </a:extLst>
                </a:gridCol>
                <a:gridCol w="5676900">
                  <a:extLst>
                    <a:ext uri="{9D8B030D-6E8A-4147-A177-3AD203B41FA5}">
                      <a16:colId xmlns:a16="http://schemas.microsoft.com/office/drawing/2014/main" xmlns="" val="2431321219"/>
                    </a:ext>
                  </a:extLst>
                </a:gridCol>
              </a:tblGrid>
              <a:tr h="574189">
                <a:tc>
                  <a:txBody>
                    <a:bodyPr/>
                    <a:lstStyle/>
                    <a:p>
                      <a:pPr marL="583565" marR="618490" algn="ctr">
                        <a:lnSpc>
                          <a:spcPts val="1265"/>
                        </a:lnSpc>
                        <a:spcAft>
                          <a:spcPts val="0"/>
                        </a:spcAft>
                      </a:pPr>
                      <a:endParaRPr lang="tr-TR" sz="1800" dirty="0">
                        <a:effectLst/>
                      </a:endParaRPr>
                    </a:p>
                    <a:p>
                      <a:pPr marL="583565" marR="618490" algn="ctr">
                        <a:lnSpc>
                          <a:spcPts val="1265"/>
                        </a:lnSpc>
                        <a:spcAft>
                          <a:spcPts val="0"/>
                        </a:spcAft>
                      </a:pPr>
                      <a:r>
                        <a:rPr lang="en-US" sz="1800" dirty="0">
                          <a:effectLst/>
                        </a:rPr>
                        <a:t>ÖLÇÜT</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05485" marR="741045" algn="ctr">
                        <a:lnSpc>
                          <a:spcPts val="1265"/>
                        </a:lnSpc>
                        <a:spcAft>
                          <a:spcPts val="0"/>
                        </a:spcAft>
                      </a:pPr>
                      <a:endParaRPr lang="tr-TR" sz="1800" dirty="0">
                        <a:effectLst/>
                      </a:endParaRPr>
                    </a:p>
                    <a:p>
                      <a:pPr marL="705485" marR="741045" algn="ctr">
                        <a:lnSpc>
                          <a:spcPts val="1265"/>
                        </a:lnSpc>
                        <a:spcAft>
                          <a:spcPts val="0"/>
                        </a:spcAft>
                      </a:pPr>
                      <a:r>
                        <a:rPr lang="en-US" sz="1800" dirty="0">
                          <a:effectLst/>
                        </a:rPr>
                        <a:t>DÜZEY</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478076673"/>
                  </a:ext>
                </a:extLst>
              </a:tr>
              <a:tr h="584705">
                <a:tc rowSpan="3">
                  <a:txBody>
                    <a:bodyPr/>
                    <a:lstStyle/>
                    <a:p>
                      <a:pPr algn="ctr">
                        <a:spcBef>
                          <a:spcPts val="50"/>
                        </a:spcBef>
                        <a:spcAft>
                          <a:spcPts val="0"/>
                        </a:spcAft>
                      </a:pPr>
                      <a:r>
                        <a:rPr lang="en-US" sz="1600">
                          <a:effectLst/>
                        </a:rPr>
                        <a:t> </a:t>
                      </a:r>
                      <a:endParaRPr lang="tr-TR" sz="1600">
                        <a:effectLst/>
                      </a:endParaRPr>
                    </a:p>
                    <a:p>
                      <a:pPr marL="69850" algn="ctr">
                        <a:spcAft>
                          <a:spcPts val="0"/>
                        </a:spcAft>
                      </a:pPr>
                      <a:r>
                        <a:rPr lang="en-US" sz="1800">
                          <a:effectLst/>
                        </a:rPr>
                        <a:t>Kayıt Alanı</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05485" marR="741045" algn="ctr">
                        <a:lnSpc>
                          <a:spcPts val="1290"/>
                        </a:lnSpc>
                        <a:spcAft>
                          <a:spcPts val="0"/>
                        </a:spcAft>
                      </a:pPr>
                      <a:endParaRPr lang="tr-TR" sz="1800" dirty="0">
                        <a:effectLst/>
                      </a:endParaRPr>
                    </a:p>
                    <a:p>
                      <a:pPr marL="705485" marR="741045" algn="ctr">
                        <a:lnSpc>
                          <a:spcPts val="1290"/>
                        </a:lnSpc>
                        <a:spcAft>
                          <a:spcPts val="0"/>
                        </a:spcAft>
                      </a:pPr>
                      <a:r>
                        <a:rPr lang="en-US" sz="1800" dirty="0" err="1">
                          <a:effectLst/>
                        </a:rPr>
                        <a:t>Kayıt</a:t>
                      </a:r>
                      <a:r>
                        <a:rPr lang="en-US" sz="1800" dirty="0">
                          <a:effectLst/>
                        </a:rPr>
                        <a:t> </a:t>
                      </a:r>
                      <a:r>
                        <a:rPr lang="en-US" sz="1800" dirty="0" err="1">
                          <a:effectLst/>
                        </a:rPr>
                        <a:t>Alanı</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403629033"/>
                  </a:ext>
                </a:extLst>
              </a:tr>
              <a:tr h="574189">
                <a:tc vMerge="1">
                  <a:txBody>
                    <a:bodyPr/>
                    <a:lstStyle/>
                    <a:p>
                      <a:endParaRPr lang="tr-TR"/>
                    </a:p>
                  </a:txBody>
                  <a:tcPr/>
                </a:tc>
                <a:tc>
                  <a:txBody>
                    <a:bodyPr/>
                    <a:lstStyle/>
                    <a:p>
                      <a:pPr marL="705485" marR="741045" algn="ctr">
                        <a:lnSpc>
                          <a:spcPts val="1265"/>
                        </a:lnSpc>
                        <a:spcAft>
                          <a:spcPts val="0"/>
                        </a:spcAft>
                      </a:pPr>
                      <a:endParaRPr lang="tr-TR" sz="1800" dirty="0">
                        <a:effectLst/>
                      </a:endParaRPr>
                    </a:p>
                    <a:p>
                      <a:pPr marL="705485" marR="741045" algn="ctr">
                        <a:lnSpc>
                          <a:spcPts val="1265"/>
                        </a:lnSpc>
                        <a:spcAft>
                          <a:spcPts val="0"/>
                        </a:spcAft>
                      </a:pPr>
                      <a:r>
                        <a:rPr lang="en-US" sz="1800" dirty="0" err="1">
                          <a:effectLst/>
                        </a:rPr>
                        <a:t>Komşu</a:t>
                      </a:r>
                      <a:r>
                        <a:rPr lang="en-US" sz="1800" dirty="0">
                          <a:effectLst/>
                        </a:rPr>
                        <a:t> </a:t>
                      </a:r>
                      <a:r>
                        <a:rPr lang="en-US" sz="1800" dirty="0" err="1">
                          <a:effectLst/>
                        </a:rPr>
                        <a:t>Kayıt</a:t>
                      </a:r>
                      <a:r>
                        <a:rPr lang="en-US" sz="1800" dirty="0">
                          <a:effectLst/>
                        </a:rPr>
                        <a:t> </a:t>
                      </a:r>
                      <a:r>
                        <a:rPr lang="en-US" sz="1800" dirty="0" err="1">
                          <a:effectLst/>
                        </a:rPr>
                        <a:t>Alanı</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416720596"/>
                  </a:ext>
                </a:extLst>
              </a:tr>
              <a:tr h="574189">
                <a:tc vMerge="1">
                  <a:txBody>
                    <a:bodyPr/>
                    <a:lstStyle/>
                    <a:p>
                      <a:endParaRPr lang="tr-TR"/>
                    </a:p>
                  </a:txBody>
                  <a:tcPr/>
                </a:tc>
                <a:tc>
                  <a:txBody>
                    <a:bodyPr/>
                    <a:lstStyle/>
                    <a:p>
                      <a:pPr marL="705485" marR="741045" algn="ctr">
                        <a:lnSpc>
                          <a:spcPts val="1265"/>
                        </a:lnSpc>
                        <a:spcAft>
                          <a:spcPts val="0"/>
                        </a:spcAft>
                      </a:pPr>
                      <a:endParaRPr lang="tr-TR" sz="1800" dirty="0">
                        <a:effectLst/>
                      </a:endParaRPr>
                    </a:p>
                    <a:p>
                      <a:pPr marL="705485" marR="741045" algn="ctr">
                        <a:lnSpc>
                          <a:spcPts val="1265"/>
                        </a:lnSpc>
                        <a:spcAft>
                          <a:spcPts val="0"/>
                        </a:spcAft>
                      </a:pPr>
                      <a:r>
                        <a:rPr lang="en-US" sz="1800" dirty="0" err="1">
                          <a:effectLst/>
                        </a:rPr>
                        <a:t>Diğer</a:t>
                      </a:r>
                      <a:r>
                        <a:rPr lang="en-US" sz="1800" dirty="0">
                          <a:effectLst/>
                        </a:rPr>
                        <a:t> </a:t>
                      </a:r>
                      <a:r>
                        <a:rPr lang="en-US" sz="1800" dirty="0" err="1">
                          <a:effectLst/>
                        </a:rPr>
                        <a:t>Kayıt</a:t>
                      </a:r>
                      <a:r>
                        <a:rPr lang="en-US" sz="1800" dirty="0">
                          <a:effectLst/>
                        </a:rPr>
                        <a:t> </a:t>
                      </a:r>
                      <a:r>
                        <a:rPr lang="en-US" sz="1800" dirty="0" err="1">
                          <a:effectLst/>
                        </a:rPr>
                        <a:t>Alanı</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64335544"/>
                  </a:ext>
                </a:extLst>
              </a:tr>
            </a:tbl>
          </a:graphicData>
        </a:graphic>
      </p:graphicFrame>
      <p:sp>
        <p:nvSpPr>
          <p:cNvPr id="3" name="Alt Bilgi Yer Tutucusu 2">
            <a:extLst>
              <a:ext uri="{FF2B5EF4-FFF2-40B4-BE49-F238E27FC236}">
                <a16:creationId xmlns:a16="http://schemas.microsoft.com/office/drawing/2014/main" xmlns="" id="{9FF77F97-F8C4-4379-8E79-23762DB69FAA}"/>
              </a:ext>
            </a:extLst>
          </p:cNvPr>
          <p:cNvSpPr>
            <a:spLocks noGrp="1"/>
          </p:cNvSpPr>
          <p:nvPr>
            <p:ph type="ftr" sz="quarter" idx="5"/>
          </p:nvPr>
        </p:nvSpPr>
        <p:spPr/>
        <p:txBody>
          <a:bodyPr/>
          <a:lstStyle/>
          <a:p>
            <a:r>
              <a:rPr lang="tr-TR" dirty="0" smtClean="0"/>
              <a:t>BİTLİS </a:t>
            </a:r>
            <a:r>
              <a:rPr lang="tr-TR" dirty="0"/>
              <a:t>MEM 27.06.2018</a:t>
            </a:r>
          </a:p>
        </p:txBody>
      </p:sp>
      <p:sp>
        <p:nvSpPr>
          <p:cNvPr id="4" name="Slayt Numarası Yer Tutucusu 3">
            <a:extLst>
              <a:ext uri="{FF2B5EF4-FFF2-40B4-BE49-F238E27FC236}">
                <a16:creationId xmlns:a16="http://schemas.microsoft.com/office/drawing/2014/main" xmlns="" id="{F16DBD39-DCAD-49B2-803D-F62538A74807}"/>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23</a:t>
            </a:fld>
            <a:endParaRPr lang="tr-TR" spc="10" dirty="0"/>
          </a:p>
        </p:txBody>
      </p:sp>
    </p:spTree>
    <p:extLst>
      <p:ext uri="{BB962C8B-B14F-4D97-AF65-F5344CB8AC3E}">
        <p14:creationId xmlns:p14="http://schemas.microsoft.com/office/powerpoint/2010/main" val="7248108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xmlns="" id="{3410ECE8-4E77-4B53-9DD5-97C9D451259D}"/>
              </a:ext>
            </a:extLst>
          </p:cNvPr>
          <p:cNvSpPr/>
          <p:nvPr/>
        </p:nvSpPr>
        <p:spPr>
          <a:xfrm>
            <a:off x="956469" y="3361541"/>
            <a:ext cx="13106399" cy="3970318"/>
          </a:xfrm>
          <a:prstGeom prst="rect">
            <a:avLst/>
          </a:prstGeom>
        </p:spPr>
        <p:txBody>
          <a:bodyPr wrap="square">
            <a:spAutoFit/>
          </a:bodyPr>
          <a:lstStyle/>
          <a:p>
            <a:r>
              <a:rPr lang="tr-TR" sz="3600" dirty="0"/>
              <a:t>ii.	Bulunduğu “Kayıt Alanında” bir ortaokulda okuyan öğrenci, “Komşu Kayıt </a:t>
            </a:r>
            <a:r>
              <a:rPr lang="tr-TR" sz="3600" dirty="0" err="1"/>
              <a:t>Alanı”nda</a:t>
            </a:r>
            <a:r>
              <a:rPr lang="tr-TR" sz="3600" dirty="0"/>
              <a:t> bir ortaokulda okuyan öğrenciye göre; “Komşu Kayıt </a:t>
            </a:r>
            <a:r>
              <a:rPr lang="tr-TR" sz="3600" dirty="0" err="1"/>
              <a:t>Alanı”ndaki</a:t>
            </a:r>
            <a:r>
              <a:rPr lang="tr-TR" sz="3600" dirty="0"/>
              <a:t> öğrenci de “Diğer” Kayıt Alanlarında okuyan öğrenciye göre avantajlıdır. Aynı Kayıt Alanında bir ortaokulda okuyan öğrencilerden bulunduğu “Kayıt Alanında” bir ortaokulda dönem olarak fazla okuyan öğrenci az okuyanlara göre daha avantajlı olacaktır.</a:t>
            </a:r>
          </a:p>
        </p:txBody>
      </p:sp>
      <p:sp>
        <p:nvSpPr>
          <p:cNvPr id="4" name="Alt Bilgi Yer Tutucusu 3">
            <a:extLst>
              <a:ext uri="{FF2B5EF4-FFF2-40B4-BE49-F238E27FC236}">
                <a16:creationId xmlns:a16="http://schemas.microsoft.com/office/drawing/2014/main" xmlns="" id="{FACDA639-D5E2-4B89-AEB6-6C1D449D8810}"/>
              </a:ext>
            </a:extLst>
          </p:cNvPr>
          <p:cNvSpPr>
            <a:spLocks noGrp="1"/>
          </p:cNvSpPr>
          <p:nvPr>
            <p:ph type="ftr" sz="quarter" idx="5"/>
          </p:nvPr>
        </p:nvSpPr>
        <p:spPr/>
        <p:txBody>
          <a:bodyPr/>
          <a:lstStyle/>
          <a:p>
            <a:r>
              <a:rPr lang="tr-TR" dirty="0" smtClean="0"/>
              <a:t>BİTLİS </a:t>
            </a:r>
            <a:r>
              <a:rPr lang="tr-TR" dirty="0"/>
              <a:t>MEM 27.06.2018</a:t>
            </a:r>
          </a:p>
        </p:txBody>
      </p:sp>
      <p:sp>
        <p:nvSpPr>
          <p:cNvPr id="5" name="Slayt Numarası Yer Tutucusu 4">
            <a:extLst>
              <a:ext uri="{FF2B5EF4-FFF2-40B4-BE49-F238E27FC236}">
                <a16:creationId xmlns:a16="http://schemas.microsoft.com/office/drawing/2014/main" xmlns="" id="{888AA59F-A5E9-40EB-B064-3B6B37698C0F}"/>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24</a:t>
            </a:fld>
            <a:endParaRPr lang="tr-TR" spc="10" dirty="0"/>
          </a:p>
        </p:txBody>
      </p:sp>
    </p:spTree>
    <p:extLst>
      <p:ext uri="{BB962C8B-B14F-4D97-AF65-F5344CB8AC3E}">
        <p14:creationId xmlns:p14="http://schemas.microsoft.com/office/powerpoint/2010/main" val="1672254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B67C51A7-80C2-4127-9692-33347E733A30}"/>
              </a:ext>
            </a:extLst>
          </p:cNvPr>
          <p:cNvGraphicFramePr>
            <a:graphicFrameLocks noGrp="1"/>
          </p:cNvGraphicFramePr>
          <p:nvPr>
            <p:extLst>
              <p:ext uri="{D42A27DB-BD31-4B8C-83A1-F6EECF244321}">
                <p14:modId xmlns:p14="http://schemas.microsoft.com/office/powerpoint/2010/main" val="2347954730"/>
              </p:ext>
            </p:extLst>
          </p:nvPr>
        </p:nvGraphicFramePr>
        <p:xfrm>
          <a:off x="1413669" y="3898900"/>
          <a:ext cx="11171310" cy="4191000"/>
        </p:xfrm>
        <a:graphic>
          <a:graphicData uri="http://schemas.openxmlformats.org/drawingml/2006/table">
            <a:tbl>
              <a:tblPr firstRow="1" firstCol="1" lastRow="1" lastCol="1" bandRow="1" bandCol="1">
                <a:tableStyleId>{5C22544A-7EE6-4342-B048-85BDC9FD1C3A}</a:tableStyleId>
              </a:tblPr>
              <a:tblGrid>
                <a:gridCol w="5585655">
                  <a:extLst>
                    <a:ext uri="{9D8B030D-6E8A-4147-A177-3AD203B41FA5}">
                      <a16:colId xmlns:a16="http://schemas.microsoft.com/office/drawing/2014/main" xmlns="" val="4224373254"/>
                    </a:ext>
                  </a:extLst>
                </a:gridCol>
                <a:gridCol w="5585655">
                  <a:extLst>
                    <a:ext uri="{9D8B030D-6E8A-4147-A177-3AD203B41FA5}">
                      <a16:colId xmlns:a16="http://schemas.microsoft.com/office/drawing/2014/main" xmlns="" val="491392382"/>
                    </a:ext>
                  </a:extLst>
                </a:gridCol>
              </a:tblGrid>
              <a:tr h="628231">
                <a:tc>
                  <a:txBody>
                    <a:bodyPr/>
                    <a:lstStyle/>
                    <a:p>
                      <a:pPr marL="583565" marR="618490" algn="ctr">
                        <a:lnSpc>
                          <a:spcPts val="1290"/>
                        </a:lnSpc>
                        <a:spcAft>
                          <a:spcPts val="0"/>
                        </a:spcAft>
                      </a:pPr>
                      <a:endParaRPr lang="tr-TR" sz="2400" dirty="0">
                        <a:effectLst/>
                      </a:endParaRPr>
                    </a:p>
                    <a:p>
                      <a:pPr marL="583565" marR="618490" algn="ctr">
                        <a:lnSpc>
                          <a:spcPts val="1290"/>
                        </a:lnSpc>
                        <a:spcAft>
                          <a:spcPts val="0"/>
                        </a:spcAft>
                      </a:pPr>
                      <a:r>
                        <a:rPr lang="en-US" sz="2400" dirty="0">
                          <a:effectLst/>
                        </a:rPr>
                        <a:t>ÖLÇÜT</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05485" marR="741045" algn="ctr">
                        <a:lnSpc>
                          <a:spcPts val="1290"/>
                        </a:lnSpc>
                        <a:spcAft>
                          <a:spcPts val="0"/>
                        </a:spcAft>
                      </a:pPr>
                      <a:endParaRPr lang="tr-TR" sz="2400" dirty="0">
                        <a:effectLst/>
                      </a:endParaRPr>
                    </a:p>
                    <a:p>
                      <a:pPr marL="705485" marR="741045" algn="ctr">
                        <a:lnSpc>
                          <a:spcPts val="1290"/>
                        </a:lnSpc>
                        <a:spcAft>
                          <a:spcPts val="0"/>
                        </a:spcAft>
                      </a:pPr>
                      <a:r>
                        <a:rPr lang="en-US" sz="2400" dirty="0">
                          <a:effectLst/>
                        </a:rPr>
                        <a:t>DÜZEY</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3344481206"/>
                  </a:ext>
                </a:extLst>
              </a:tr>
              <a:tr h="2324455">
                <a:tc rowSpan="3">
                  <a:txBody>
                    <a:bodyPr/>
                    <a:lstStyle/>
                    <a:p>
                      <a:pPr>
                        <a:spcAft>
                          <a:spcPts val="0"/>
                        </a:spcAft>
                      </a:pPr>
                      <a:r>
                        <a:rPr lang="en-US" sz="2000" dirty="0">
                          <a:effectLst/>
                        </a:rPr>
                        <a:t> </a:t>
                      </a:r>
                      <a:endParaRPr lang="tr-TR" sz="1700" dirty="0">
                        <a:effectLst/>
                      </a:endParaRPr>
                    </a:p>
                    <a:p>
                      <a:pPr>
                        <a:spcBef>
                          <a:spcPts val="40"/>
                        </a:spcBef>
                        <a:spcAft>
                          <a:spcPts val="0"/>
                        </a:spcAft>
                      </a:pPr>
                      <a:r>
                        <a:rPr lang="en-US" sz="1600" dirty="0">
                          <a:effectLst/>
                        </a:rPr>
                        <a:t> </a:t>
                      </a:r>
                      <a:endParaRPr lang="tr-TR" sz="2000" dirty="0">
                        <a:effectLst/>
                      </a:endParaRPr>
                    </a:p>
                    <a:p>
                      <a:pPr marL="69850">
                        <a:spcAft>
                          <a:spcPts val="0"/>
                        </a:spcAft>
                      </a:pPr>
                      <a:r>
                        <a:rPr lang="en-US" sz="2400" dirty="0" err="1">
                          <a:effectLst/>
                        </a:rPr>
                        <a:t>Ortaokulda</a:t>
                      </a:r>
                      <a:r>
                        <a:rPr lang="en-US" sz="2400" dirty="0">
                          <a:effectLst/>
                        </a:rPr>
                        <a:t> </a:t>
                      </a:r>
                      <a:r>
                        <a:rPr lang="en-US" sz="2400" dirty="0" err="1">
                          <a:effectLst/>
                        </a:rPr>
                        <a:t>Bulunuşluk</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9057" marR="139057" marT="69528" marB="69528"/>
                </a:tc>
                <a:tc>
                  <a:txBody>
                    <a:bodyPr/>
                    <a:lstStyle/>
                    <a:p>
                      <a:pPr marL="368300">
                        <a:lnSpc>
                          <a:spcPts val="1365"/>
                        </a:lnSpc>
                        <a:spcAft>
                          <a:spcPts val="0"/>
                        </a:spcAft>
                      </a:pPr>
                      <a:endParaRPr lang="tr-TR" sz="1800" dirty="0">
                        <a:effectLst/>
                      </a:endParaRPr>
                    </a:p>
                    <a:p>
                      <a:pPr marL="368300">
                        <a:lnSpc>
                          <a:spcPts val="1365"/>
                        </a:lnSpc>
                        <a:spcAft>
                          <a:spcPts val="0"/>
                        </a:spcAft>
                      </a:pPr>
                      <a:endParaRPr lang="tr-TR" sz="1800" dirty="0">
                        <a:effectLst/>
                      </a:endParaRPr>
                    </a:p>
                    <a:p>
                      <a:pPr marL="368300">
                        <a:lnSpc>
                          <a:spcPts val="1365"/>
                        </a:lnSpc>
                        <a:spcAft>
                          <a:spcPts val="0"/>
                        </a:spcAft>
                      </a:pPr>
                      <a:r>
                        <a:rPr lang="en-US" sz="2400" dirty="0" err="1">
                          <a:effectLst/>
                        </a:rPr>
                        <a:t>Kayıt</a:t>
                      </a:r>
                      <a:r>
                        <a:rPr lang="en-US" sz="2400" dirty="0">
                          <a:effectLst/>
                        </a:rPr>
                        <a:t> </a:t>
                      </a:r>
                      <a:r>
                        <a:rPr lang="en-US" sz="2400" dirty="0" err="1">
                          <a:effectLst/>
                        </a:rPr>
                        <a:t>Alanında</a:t>
                      </a:r>
                      <a:r>
                        <a:rPr lang="en-US" sz="2400" dirty="0">
                          <a:effectLst/>
                        </a:rPr>
                        <a:t> Bir </a:t>
                      </a:r>
                      <a:r>
                        <a:rPr lang="en-US" sz="2400" dirty="0" err="1">
                          <a:effectLst/>
                        </a:rPr>
                        <a:t>Ortaokulda</a:t>
                      </a:r>
                      <a:endParaRPr lang="tr-TR" sz="2000" dirty="0">
                        <a:effectLst/>
                      </a:endParaRPr>
                    </a:p>
                    <a:p>
                      <a:pPr>
                        <a:spcBef>
                          <a:spcPts val="40"/>
                        </a:spcBef>
                        <a:spcAft>
                          <a:spcPts val="0"/>
                        </a:spcAft>
                      </a:pPr>
                      <a:r>
                        <a:rPr lang="en-US" sz="2000" dirty="0">
                          <a:effectLst/>
                        </a:rPr>
                        <a:t> </a:t>
                      </a:r>
                      <a:endParaRPr lang="tr-TR" sz="2000" dirty="0">
                        <a:effectLst/>
                      </a:endParaRPr>
                    </a:p>
                    <a:p>
                      <a:pPr marL="323215" marR="353060">
                        <a:lnSpc>
                          <a:spcPts val="1150"/>
                        </a:lnSpc>
                        <a:spcAft>
                          <a:spcPts val="0"/>
                        </a:spcAft>
                      </a:pPr>
                      <a:r>
                        <a:rPr lang="en-US" sz="1800" dirty="0">
                          <a:effectLst/>
                        </a:rPr>
                        <a:t>8 </a:t>
                      </a:r>
                      <a:r>
                        <a:rPr lang="en-US" sz="1800" dirty="0" err="1">
                          <a:effectLst/>
                        </a:rPr>
                        <a:t>Dönem</a:t>
                      </a:r>
                      <a:r>
                        <a:rPr lang="en-US" sz="1800" dirty="0">
                          <a:effectLst/>
                        </a:rPr>
                        <a:t>/7 </a:t>
                      </a:r>
                      <a:r>
                        <a:rPr lang="en-US" sz="1800" dirty="0" err="1">
                          <a:effectLst/>
                        </a:rPr>
                        <a:t>Dönem</a:t>
                      </a:r>
                      <a:r>
                        <a:rPr lang="en-US" sz="1800" dirty="0">
                          <a:effectLst/>
                        </a:rPr>
                        <a:t>/6 </a:t>
                      </a:r>
                      <a:r>
                        <a:rPr lang="en-US" sz="1800" dirty="0" err="1">
                          <a:effectLst/>
                        </a:rPr>
                        <a:t>Dönem</a:t>
                      </a:r>
                      <a:r>
                        <a:rPr lang="en-US" sz="1800" dirty="0">
                          <a:effectLst/>
                        </a:rPr>
                        <a:t>/5 </a:t>
                      </a:r>
                      <a:r>
                        <a:rPr lang="en-US" sz="1800" dirty="0" err="1">
                          <a:effectLst/>
                        </a:rPr>
                        <a:t>Dönem</a:t>
                      </a:r>
                      <a:r>
                        <a:rPr lang="en-US" sz="1800" dirty="0">
                          <a:effectLst/>
                        </a:rPr>
                        <a:t> 4 </a:t>
                      </a:r>
                      <a:r>
                        <a:rPr lang="en-US" sz="1800" dirty="0" err="1">
                          <a:effectLst/>
                        </a:rPr>
                        <a:t>Dönem</a:t>
                      </a:r>
                      <a:r>
                        <a:rPr lang="en-US" sz="1800" dirty="0">
                          <a:effectLst/>
                        </a:rPr>
                        <a:t>/3 </a:t>
                      </a:r>
                      <a:r>
                        <a:rPr lang="en-US" sz="1800" dirty="0" err="1">
                          <a:effectLst/>
                        </a:rPr>
                        <a:t>Dönem</a:t>
                      </a:r>
                      <a:r>
                        <a:rPr lang="en-US" sz="1800" dirty="0">
                          <a:effectLst/>
                        </a:rPr>
                        <a:t>/2 </a:t>
                      </a:r>
                      <a:endParaRPr lang="tr-TR" sz="1800" dirty="0">
                        <a:effectLst/>
                      </a:endParaRPr>
                    </a:p>
                    <a:p>
                      <a:pPr marL="323215" marR="353060">
                        <a:lnSpc>
                          <a:spcPts val="1150"/>
                        </a:lnSpc>
                        <a:spcAft>
                          <a:spcPts val="0"/>
                        </a:spcAft>
                      </a:pPr>
                      <a:endParaRPr lang="tr-TR" sz="1800" dirty="0">
                        <a:effectLst/>
                      </a:endParaRPr>
                    </a:p>
                    <a:p>
                      <a:pPr marL="323215" marR="353060">
                        <a:lnSpc>
                          <a:spcPts val="1150"/>
                        </a:lnSpc>
                        <a:spcAft>
                          <a:spcPts val="0"/>
                        </a:spcAft>
                      </a:pPr>
                      <a:r>
                        <a:rPr lang="en-US" sz="1800" dirty="0" err="1">
                          <a:effectLst/>
                        </a:rPr>
                        <a:t>Dönem</a:t>
                      </a:r>
                      <a:r>
                        <a:rPr lang="en-US" sz="1800" dirty="0">
                          <a:effectLst/>
                        </a:rPr>
                        <a:t>/1 </a:t>
                      </a:r>
                      <a:r>
                        <a:rPr lang="en-US" sz="1800" dirty="0" err="1">
                          <a:effectLst/>
                        </a:rPr>
                        <a:t>Dönem</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043688983"/>
                  </a:ext>
                </a:extLst>
              </a:tr>
              <a:tr h="619157">
                <a:tc vMerge="1">
                  <a:txBody>
                    <a:bodyPr/>
                    <a:lstStyle/>
                    <a:p>
                      <a:endParaRPr lang="tr-TR"/>
                    </a:p>
                  </a:txBody>
                  <a:tcPr/>
                </a:tc>
                <a:tc>
                  <a:txBody>
                    <a:bodyPr/>
                    <a:lstStyle/>
                    <a:p>
                      <a:pPr marL="128905">
                        <a:lnSpc>
                          <a:spcPts val="1265"/>
                        </a:lnSpc>
                        <a:spcAft>
                          <a:spcPts val="0"/>
                        </a:spcAft>
                      </a:pPr>
                      <a:endParaRPr lang="tr-TR" sz="2000" dirty="0">
                        <a:effectLst/>
                      </a:endParaRPr>
                    </a:p>
                    <a:p>
                      <a:pPr marL="128905">
                        <a:lnSpc>
                          <a:spcPts val="1265"/>
                        </a:lnSpc>
                        <a:spcAft>
                          <a:spcPts val="0"/>
                        </a:spcAft>
                      </a:pPr>
                      <a:r>
                        <a:rPr lang="en-US" sz="2000" dirty="0" err="1">
                          <a:effectLst/>
                        </a:rPr>
                        <a:t>Komşu</a:t>
                      </a:r>
                      <a:r>
                        <a:rPr lang="en-US" sz="2000" dirty="0">
                          <a:effectLst/>
                        </a:rPr>
                        <a:t> </a:t>
                      </a:r>
                      <a:r>
                        <a:rPr lang="en-US" sz="2000" dirty="0" err="1">
                          <a:effectLst/>
                        </a:rPr>
                        <a:t>Kayıt</a:t>
                      </a:r>
                      <a:r>
                        <a:rPr lang="en-US" sz="2000" dirty="0">
                          <a:effectLst/>
                        </a:rPr>
                        <a:t> </a:t>
                      </a:r>
                      <a:r>
                        <a:rPr lang="en-US" sz="2000" dirty="0" err="1">
                          <a:effectLst/>
                        </a:rPr>
                        <a:t>Alanında</a:t>
                      </a:r>
                      <a:r>
                        <a:rPr lang="en-US" sz="2000" dirty="0">
                          <a:effectLst/>
                        </a:rPr>
                        <a:t> Bir </a:t>
                      </a:r>
                      <a:r>
                        <a:rPr lang="en-US" sz="2000" dirty="0" err="1">
                          <a:effectLst/>
                        </a:rPr>
                        <a:t>Ortaokulda</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219258016"/>
                  </a:ext>
                </a:extLst>
              </a:tr>
              <a:tr h="619157">
                <a:tc vMerge="1">
                  <a:txBody>
                    <a:bodyPr/>
                    <a:lstStyle/>
                    <a:p>
                      <a:endParaRPr lang="tr-TR"/>
                    </a:p>
                  </a:txBody>
                  <a:tcPr/>
                </a:tc>
                <a:tc>
                  <a:txBody>
                    <a:bodyPr/>
                    <a:lstStyle/>
                    <a:p>
                      <a:pPr marL="175895">
                        <a:lnSpc>
                          <a:spcPts val="1265"/>
                        </a:lnSpc>
                        <a:spcAft>
                          <a:spcPts val="0"/>
                        </a:spcAft>
                      </a:pPr>
                      <a:endParaRPr lang="tr-TR" sz="2000" dirty="0">
                        <a:effectLst/>
                      </a:endParaRPr>
                    </a:p>
                    <a:p>
                      <a:pPr marL="175895">
                        <a:lnSpc>
                          <a:spcPts val="1265"/>
                        </a:lnSpc>
                        <a:spcAft>
                          <a:spcPts val="0"/>
                        </a:spcAft>
                      </a:pPr>
                      <a:r>
                        <a:rPr lang="en-US" sz="2000" dirty="0" err="1">
                          <a:effectLst/>
                        </a:rPr>
                        <a:t>Diğer</a:t>
                      </a:r>
                      <a:r>
                        <a:rPr lang="en-US" sz="2000" dirty="0">
                          <a:effectLst/>
                        </a:rPr>
                        <a:t> </a:t>
                      </a:r>
                      <a:r>
                        <a:rPr lang="en-US" sz="2000" dirty="0" err="1">
                          <a:effectLst/>
                        </a:rPr>
                        <a:t>Kayıt</a:t>
                      </a:r>
                      <a:r>
                        <a:rPr lang="en-US" sz="2000" dirty="0">
                          <a:effectLst/>
                        </a:rPr>
                        <a:t> </a:t>
                      </a:r>
                      <a:r>
                        <a:rPr lang="en-US" sz="2000" dirty="0" err="1">
                          <a:effectLst/>
                        </a:rPr>
                        <a:t>Alanında</a:t>
                      </a:r>
                      <a:r>
                        <a:rPr lang="en-US" sz="2000" dirty="0">
                          <a:effectLst/>
                        </a:rPr>
                        <a:t> Bir </a:t>
                      </a:r>
                      <a:r>
                        <a:rPr lang="en-US" sz="2000" dirty="0" err="1">
                          <a:effectLst/>
                        </a:rPr>
                        <a:t>Ortaokulda</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3834810655"/>
                  </a:ext>
                </a:extLst>
              </a:tr>
            </a:tbl>
          </a:graphicData>
        </a:graphic>
      </p:graphicFrame>
      <p:sp>
        <p:nvSpPr>
          <p:cNvPr id="3" name="Alt Bilgi Yer Tutucusu 2">
            <a:extLst>
              <a:ext uri="{FF2B5EF4-FFF2-40B4-BE49-F238E27FC236}">
                <a16:creationId xmlns:a16="http://schemas.microsoft.com/office/drawing/2014/main" xmlns="" id="{A78F1D6B-F964-43F5-8BD5-534DFA24914A}"/>
              </a:ext>
            </a:extLst>
          </p:cNvPr>
          <p:cNvSpPr>
            <a:spLocks noGrp="1"/>
          </p:cNvSpPr>
          <p:nvPr>
            <p:ph type="ftr" sz="quarter" idx="5"/>
          </p:nvPr>
        </p:nvSpPr>
        <p:spPr/>
        <p:txBody>
          <a:bodyPr/>
          <a:lstStyle/>
          <a:p>
            <a:r>
              <a:rPr lang="tr-TR" dirty="0" smtClean="0"/>
              <a:t>BİTLİS </a:t>
            </a:r>
            <a:r>
              <a:rPr lang="tr-TR" dirty="0"/>
              <a:t>MEM 27.06.2018</a:t>
            </a:r>
          </a:p>
        </p:txBody>
      </p:sp>
      <p:sp>
        <p:nvSpPr>
          <p:cNvPr id="4" name="Slayt Numarası Yer Tutucusu 3">
            <a:extLst>
              <a:ext uri="{FF2B5EF4-FFF2-40B4-BE49-F238E27FC236}">
                <a16:creationId xmlns:a16="http://schemas.microsoft.com/office/drawing/2014/main" xmlns="" id="{0ACA85F6-6CF5-4574-BAAC-933F8F77728A}"/>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25</a:t>
            </a:fld>
            <a:endParaRPr lang="tr-TR" spc="10" dirty="0"/>
          </a:p>
        </p:txBody>
      </p:sp>
    </p:spTree>
    <p:extLst>
      <p:ext uri="{BB962C8B-B14F-4D97-AF65-F5344CB8AC3E}">
        <p14:creationId xmlns:p14="http://schemas.microsoft.com/office/powerpoint/2010/main" val="37875949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CB2B1AF9-8210-458E-9788-A9534BD384A7}"/>
              </a:ext>
            </a:extLst>
          </p:cNvPr>
          <p:cNvSpPr/>
          <p:nvPr/>
        </p:nvSpPr>
        <p:spPr>
          <a:xfrm>
            <a:off x="1566069" y="1051935"/>
            <a:ext cx="11506199" cy="5542543"/>
          </a:xfrm>
          <a:prstGeom prst="rect">
            <a:avLst/>
          </a:prstGeom>
        </p:spPr>
        <p:txBody>
          <a:bodyPr wrap="square">
            <a:spAutoFit/>
          </a:bodyPr>
          <a:lstStyle/>
          <a:p>
            <a:pPr marL="334645" marR="173355" algn="just">
              <a:spcAft>
                <a:spcPts val="0"/>
              </a:spcAft>
            </a:pPr>
            <a:r>
              <a:rPr lang="en-US" b="1" i="1" dirty="0">
                <a:latin typeface="Times New Roman" panose="02020603050405020304" pitchFamily="18" charset="0"/>
                <a:ea typeface="Times New Roman" panose="02020603050405020304" pitchFamily="18" charset="0"/>
              </a:rPr>
              <a:t>(</a:t>
            </a:r>
            <a:r>
              <a:rPr lang="en-US" b="1" i="1" dirty="0" err="1">
                <a:latin typeface="Times New Roman" panose="02020603050405020304" pitchFamily="18" charset="0"/>
                <a:ea typeface="Times New Roman" panose="02020603050405020304" pitchFamily="18" charset="0"/>
              </a:rPr>
              <a:t>Tayin</a:t>
            </a:r>
            <a:r>
              <a:rPr lang="en-US" b="1" i="1"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doğal</a:t>
            </a:r>
            <a:r>
              <a:rPr lang="en-US" b="1" i="1"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afet</a:t>
            </a:r>
            <a:r>
              <a:rPr lang="en-US" b="1" i="1"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zorunlu</a:t>
            </a:r>
            <a:r>
              <a:rPr lang="en-US" b="1" i="1"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nakile</a:t>
            </a:r>
            <a:r>
              <a:rPr lang="en-US" b="1" i="1"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tabi</a:t>
            </a:r>
            <a:r>
              <a:rPr lang="en-US" b="1" i="1"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olma</a:t>
            </a:r>
            <a:r>
              <a:rPr lang="en-US" b="1" i="1"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emekli</a:t>
            </a:r>
            <a:r>
              <a:rPr lang="en-US" b="1" i="1"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olarak</a:t>
            </a:r>
            <a:r>
              <a:rPr lang="en-US" b="1" i="1"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başka</a:t>
            </a:r>
            <a:r>
              <a:rPr lang="en-US" b="1" i="1"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bir</a:t>
            </a:r>
            <a:r>
              <a:rPr lang="en-US" b="1" i="1"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yere</a:t>
            </a:r>
            <a:r>
              <a:rPr lang="en-US" b="1" i="1"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yerleşme</a:t>
            </a:r>
            <a:r>
              <a:rPr lang="en-US" b="1" i="1"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nedenleriyle</a:t>
            </a:r>
            <a:r>
              <a:rPr lang="en-US" b="1" i="1"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il</a:t>
            </a:r>
            <a:r>
              <a:rPr lang="en-US" b="1" i="1"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dışından</a:t>
            </a:r>
            <a:r>
              <a:rPr lang="en-US" b="1" i="1"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gelenlerin</a:t>
            </a:r>
            <a:r>
              <a:rPr lang="en-US" b="1" i="1"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çocukları</a:t>
            </a:r>
            <a:r>
              <a:rPr lang="en-US" b="1" i="1" dirty="0">
                <a:latin typeface="Times New Roman" panose="02020603050405020304" pitchFamily="18" charset="0"/>
                <a:ea typeface="Times New Roman" panose="02020603050405020304" pitchFamily="18" charset="0"/>
              </a:rPr>
              <a:t>; </a:t>
            </a:r>
            <a:r>
              <a:rPr lang="en-US" i="1" dirty="0">
                <a:latin typeface="Times New Roman" panose="02020603050405020304" pitchFamily="18" charset="0"/>
                <a:ea typeface="Times New Roman" panose="02020603050405020304" pitchFamily="18" charset="0"/>
              </a:rPr>
              <a:t>Anne </a:t>
            </a:r>
            <a:r>
              <a:rPr lang="en-US" i="1" dirty="0" err="1">
                <a:latin typeface="Times New Roman" panose="02020603050405020304" pitchFamily="18" charset="0"/>
                <a:ea typeface="Times New Roman" panose="02020603050405020304" pitchFamily="18" charset="0"/>
              </a:rPr>
              <a:t>veya</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babası</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ayrılmış</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veya</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ölmüş</a:t>
            </a:r>
            <a:r>
              <a:rPr lang="en-US" i="1" dirty="0">
                <a:latin typeface="Times New Roman" panose="02020603050405020304" pitchFamily="18" charset="0"/>
                <a:ea typeface="Times New Roman" panose="02020603050405020304" pitchFamily="18" charset="0"/>
              </a:rPr>
              <a:t>, 24/5/1983 </a:t>
            </a:r>
            <a:r>
              <a:rPr lang="en-US" i="1" dirty="0" err="1">
                <a:latin typeface="Times New Roman" panose="02020603050405020304" pitchFamily="18" charset="0"/>
                <a:ea typeface="Times New Roman" panose="02020603050405020304" pitchFamily="18" charset="0"/>
              </a:rPr>
              <a:t>tarihli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ve</a:t>
            </a:r>
            <a:r>
              <a:rPr lang="en-US" i="1" dirty="0">
                <a:latin typeface="Times New Roman" panose="02020603050405020304" pitchFamily="18" charset="0"/>
                <a:ea typeface="Times New Roman" panose="02020603050405020304" pitchFamily="18" charset="0"/>
              </a:rPr>
              <a:t> 2828 </a:t>
            </a:r>
            <a:r>
              <a:rPr lang="en-US" i="1" dirty="0" err="1">
                <a:latin typeface="Times New Roman" panose="02020603050405020304" pitchFamily="18" charset="0"/>
                <a:ea typeface="Times New Roman" panose="02020603050405020304" pitchFamily="18" charset="0"/>
              </a:rPr>
              <a:t>sayılı</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Sosyal</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Hizmetler</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Kanunu</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kapsamında</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koruma</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kararı</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verilen</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koruyucu</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aile</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yanına</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yerleştirilen</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veya</a:t>
            </a:r>
            <a:r>
              <a:rPr lang="en-US" i="1"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ikinci</a:t>
            </a:r>
            <a:r>
              <a:rPr lang="en-US" b="1" i="1"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derece</a:t>
            </a:r>
            <a:r>
              <a:rPr lang="en-US" b="1" i="1"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yakınlarının</a:t>
            </a:r>
            <a:r>
              <a:rPr lang="en-US" b="1" i="1"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yanında</a:t>
            </a:r>
            <a:r>
              <a:rPr lang="en-US" b="1" i="1"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ikamet</a:t>
            </a:r>
            <a:r>
              <a:rPr lang="en-US" b="1" i="1"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edenler</a:t>
            </a:r>
            <a:r>
              <a:rPr lang="en-US" i="1" dirty="0">
                <a:latin typeface="Times New Roman" panose="02020603050405020304" pitchFamily="18" charset="0"/>
                <a:ea typeface="Times New Roman" panose="02020603050405020304" pitchFamily="18" charset="0"/>
              </a:rPr>
              <a:t>; 22/11/2001 </a:t>
            </a:r>
            <a:r>
              <a:rPr lang="en-US" i="1" dirty="0" err="1">
                <a:latin typeface="Times New Roman" panose="02020603050405020304" pitchFamily="18" charset="0"/>
                <a:ea typeface="Times New Roman" panose="02020603050405020304" pitchFamily="18" charset="0"/>
              </a:rPr>
              <a:t>tarihli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ve</a:t>
            </a:r>
            <a:r>
              <a:rPr lang="en-US" i="1" dirty="0">
                <a:latin typeface="Times New Roman" panose="02020603050405020304" pitchFamily="18" charset="0"/>
                <a:ea typeface="Times New Roman" panose="02020603050405020304" pitchFamily="18" charset="0"/>
              </a:rPr>
              <a:t> 4721 </a:t>
            </a:r>
            <a:r>
              <a:rPr lang="en-US" i="1" dirty="0" err="1">
                <a:latin typeface="Times New Roman" panose="02020603050405020304" pitchFamily="18" charset="0"/>
                <a:ea typeface="Times New Roman" panose="02020603050405020304" pitchFamily="18" charset="0"/>
              </a:rPr>
              <a:t>sayılı</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Türk</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Medeni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Kanununun</a:t>
            </a:r>
            <a:r>
              <a:rPr lang="en-US" i="1" dirty="0">
                <a:latin typeface="Times New Roman" panose="02020603050405020304" pitchFamily="18" charset="0"/>
                <a:ea typeface="Times New Roman" panose="02020603050405020304" pitchFamily="18" charset="0"/>
              </a:rPr>
              <a:t> 305’inci </a:t>
            </a:r>
            <a:r>
              <a:rPr lang="en-US" i="1" dirty="0" err="1">
                <a:latin typeface="Times New Roman" panose="02020603050405020304" pitchFamily="18" charset="0"/>
                <a:ea typeface="Times New Roman" panose="02020603050405020304" pitchFamily="18" charset="0"/>
              </a:rPr>
              <a:t>maddesine</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göre</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evlatlık</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edinme</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öncesi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bir</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yıllık</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geçici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bakım</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sürecinde</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olanlar</a:t>
            </a:r>
            <a:r>
              <a:rPr lang="en-US" i="1" dirty="0">
                <a:latin typeface="Times New Roman" panose="02020603050405020304" pitchFamily="18" charset="0"/>
                <a:ea typeface="Times New Roman" panose="02020603050405020304" pitchFamily="18" charset="0"/>
              </a:rPr>
              <a:t>; 3/7/2005 </a:t>
            </a:r>
            <a:r>
              <a:rPr lang="en-US" i="1" dirty="0" err="1">
                <a:latin typeface="Times New Roman" panose="02020603050405020304" pitchFamily="18" charset="0"/>
                <a:ea typeface="Times New Roman" panose="02020603050405020304" pitchFamily="18" charset="0"/>
              </a:rPr>
              <a:t>tarihli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ve</a:t>
            </a:r>
            <a:r>
              <a:rPr lang="en-US" i="1" dirty="0">
                <a:latin typeface="Times New Roman" panose="02020603050405020304" pitchFamily="18" charset="0"/>
                <a:ea typeface="Times New Roman" panose="02020603050405020304" pitchFamily="18" charset="0"/>
              </a:rPr>
              <a:t> 5395 </a:t>
            </a:r>
            <a:r>
              <a:rPr lang="en-US" i="1" dirty="0" err="1">
                <a:latin typeface="Times New Roman" panose="02020603050405020304" pitchFamily="18" charset="0"/>
                <a:ea typeface="Times New Roman" panose="02020603050405020304" pitchFamily="18" charset="0"/>
              </a:rPr>
              <a:t>sayılı</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Çocuk</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Koruma</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Kanunu</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kapsamında</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eğitim</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veya</a:t>
            </a:r>
            <a:r>
              <a:rPr lang="en-US" i="1" dirty="0">
                <a:latin typeface="Times New Roman" panose="02020603050405020304" pitchFamily="18" charset="0"/>
                <a:ea typeface="Times New Roman" panose="02020603050405020304" pitchFamily="18" charset="0"/>
              </a:rPr>
              <a:t> </a:t>
            </a:r>
            <a:r>
              <a:rPr lang="en-US" b="1" i="1" dirty="0">
                <a:latin typeface="Times New Roman" panose="02020603050405020304" pitchFamily="18" charset="0"/>
                <a:ea typeface="Times New Roman" panose="02020603050405020304" pitchFamily="18" charset="0"/>
              </a:rPr>
              <a:t>(</a:t>
            </a:r>
            <a:r>
              <a:rPr lang="en-US" b="1" i="1" dirty="0" err="1">
                <a:latin typeface="Times New Roman" panose="02020603050405020304" pitchFamily="18" charset="0"/>
                <a:ea typeface="Times New Roman" panose="02020603050405020304" pitchFamily="18" charset="0"/>
              </a:rPr>
              <a:t>Değişik</a:t>
            </a:r>
            <a:r>
              <a:rPr lang="en-US" b="1" i="1" dirty="0">
                <a:latin typeface="Times New Roman" panose="02020603050405020304" pitchFamily="18" charset="0"/>
                <a:ea typeface="Times New Roman" panose="02020603050405020304" pitchFamily="18" charset="0"/>
              </a:rPr>
              <a:t> ibare:RG-14/2/2018-30332) </a:t>
            </a:r>
            <a:r>
              <a:rPr lang="en-US" i="1" dirty="0" err="1">
                <a:latin typeface="Times New Roman" panose="02020603050405020304" pitchFamily="18" charset="0"/>
                <a:ea typeface="Times New Roman" panose="02020603050405020304" pitchFamily="18" charset="0"/>
              </a:rPr>
              <a:t>bakım</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tedbiri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kararı</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verilenler</a:t>
            </a:r>
            <a:r>
              <a:rPr lang="en-US" i="1" dirty="0">
                <a:latin typeface="Times New Roman" panose="02020603050405020304" pitchFamily="18" charset="0"/>
                <a:ea typeface="Times New Roman" panose="02020603050405020304" pitchFamily="18" charset="0"/>
              </a:rPr>
              <a:t>; 8/3/2012 </a:t>
            </a:r>
            <a:r>
              <a:rPr lang="en-US" i="1" dirty="0" err="1">
                <a:latin typeface="Times New Roman" panose="02020603050405020304" pitchFamily="18" charset="0"/>
                <a:ea typeface="Times New Roman" panose="02020603050405020304" pitchFamily="18" charset="0"/>
              </a:rPr>
              <a:t>tarihli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ve</a:t>
            </a:r>
            <a:r>
              <a:rPr lang="en-US" i="1" dirty="0">
                <a:latin typeface="Times New Roman" panose="02020603050405020304" pitchFamily="18" charset="0"/>
                <a:ea typeface="Times New Roman" panose="02020603050405020304" pitchFamily="18" charset="0"/>
              </a:rPr>
              <a:t> 6284 </a:t>
            </a:r>
            <a:r>
              <a:rPr lang="en-US" i="1" dirty="0" err="1">
                <a:latin typeface="Times New Roman" panose="02020603050405020304" pitchFamily="18" charset="0"/>
                <a:ea typeface="Times New Roman" panose="02020603050405020304" pitchFamily="18" charset="0"/>
              </a:rPr>
              <a:t>sayılı</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Ailenin</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Korunması</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ve</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Kadına</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Karşı</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Şiddetin</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Önlenmesine</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Dair</a:t>
            </a:r>
            <a:r>
              <a:rPr lang="en-US" i="1" dirty="0">
                <a:latin typeface="Times New Roman" panose="02020603050405020304" pitchFamily="18" charset="0"/>
                <a:ea typeface="Times New Roman" panose="02020603050405020304" pitchFamily="18" charset="0"/>
              </a:rPr>
              <a:t> Kanun </a:t>
            </a:r>
            <a:r>
              <a:rPr lang="en-US" i="1" dirty="0" err="1">
                <a:latin typeface="Times New Roman" panose="02020603050405020304" pitchFamily="18" charset="0"/>
                <a:ea typeface="Times New Roman" panose="02020603050405020304" pitchFamily="18" charset="0"/>
              </a:rPr>
              <a:t>çerçevesinde</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ikameti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geçici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olarak</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değiştirilmek</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zorunda</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kalınanların</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bakmakla</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yükümlü</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olduğu</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çocuklar</a:t>
            </a:r>
            <a:r>
              <a:rPr lang="en-US" i="1" dirty="0">
                <a:latin typeface="Times New Roman" panose="02020603050405020304" pitchFamily="18" charset="0"/>
                <a:ea typeface="Times New Roman" panose="02020603050405020304" pitchFamily="18" charset="0"/>
              </a:rPr>
              <a:t>; 12/4/1991 </a:t>
            </a:r>
            <a:r>
              <a:rPr lang="en-US" i="1" dirty="0" err="1">
                <a:latin typeface="Times New Roman" panose="02020603050405020304" pitchFamily="18" charset="0"/>
                <a:ea typeface="Times New Roman" panose="02020603050405020304" pitchFamily="18" charset="0"/>
              </a:rPr>
              <a:t>tarihli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ve</a:t>
            </a:r>
            <a:r>
              <a:rPr lang="en-US" i="1" dirty="0">
                <a:latin typeface="Times New Roman" panose="02020603050405020304" pitchFamily="18" charset="0"/>
                <a:ea typeface="Times New Roman" panose="02020603050405020304" pitchFamily="18" charset="0"/>
              </a:rPr>
              <a:t> 3713 </a:t>
            </a:r>
            <a:r>
              <a:rPr lang="en-US" i="1" dirty="0" err="1">
                <a:latin typeface="Times New Roman" panose="02020603050405020304" pitchFamily="18" charset="0"/>
                <a:ea typeface="Times New Roman" panose="02020603050405020304" pitchFamily="18" charset="0"/>
              </a:rPr>
              <a:t>sayılı</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Terörle</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Mücadele</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Kanunu</a:t>
            </a:r>
            <a:r>
              <a:rPr lang="en-US" i="1" dirty="0">
                <a:latin typeface="Times New Roman" panose="02020603050405020304" pitchFamily="18" charset="0"/>
                <a:ea typeface="Times New Roman" panose="02020603050405020304" pitchFamily="18" charset="0"/>
              </a:rPr>
              <a:t>, 3/11/1980 </a:t>
            </a:r>
            <a:r>
              <a:rPr lang="en-US" i="1" dirty="0" err="1">
                <a:latin typeface="Times New Roman" panose="02020603050405020304" pitchFamily="18" charset="0"/>
                <a:ea typeface="Times New Roman" panose="02020603050405020304" pitchFamily="18" charset="0"/>
              </a:rPr>
              <a:t>tarihli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ve</a:t>
            </a:r>
            <a:r>
              <a:rPr lang="en-US" i="1" dirty="0">
                <a:latin typeface="Times New Roman" panose="02020603050405020304" pitchFamily="18" charset="0"/>
                <a:ea typeface="Times New Roman" panose="02020603050405020304" pitchFamily="18" charset="0"/>
              </a:rPr>
              <a:t> 2330 </a:t>
            </a:r>
            <a:r>
              <a:rPr lang="en-US" i="1" dirty="0" err="1">
                <a:latin typeface="Times New Roman" panose="02020603050405020304" pitchFamily="18" charset="0"/>
                <a:ea typeface="Times New Roman" panose="02020603050405020304" pitchFamily="18" charset="0"/>
              </a:rPr>
              <a:t>sayılı</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Nakdi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Tazminat</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ve</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Aylık</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Bağlanması</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Hakkında</a:t>
            </a:r>
            <a:r>
              <a:rPr lang="en-US" i="1" dirty="0">
                <a:latin typeface="Times New Roman" panose="02020603050405020304" pitchFamily="18" charset="0"/>
                <a:ea typeface="Times New Roman" panose="02020603050405020304" pitchFamily="18" charset="0"/>
              </a:rPr>
              <a:t> Kanun </a:t>
            </a:r>
            <a:r>
              <a:rPr lang="en-US" i="1" dirty="0" err="1">
                <a:latin typeface="Times New Roman" panose="02020603050405020304" pitchFamily="18" charset="0"/>
                <a:ea typeface="Times New Roman" panose="02020603050405020304" pitchFamily="18" charset="0"/>
              </a:rPr>
              <a:t>veya</a:t>
            </a:r>
            <a:r>
              <a:rPr lang="en-US" i="1" dirty="0">
                <a:latin typeface="Times New Roman" panose="02020603050405020304" pitchFamily="18" charset="0"/>
                <a:ea typeface="Times New Roman" panose="02020603050405020304" pitchFamily="18" charset="0"/>
              </a:rPr>
              <a:t> 2330 </a:t>
            </a:r>
            <a:r>
              <a:rPr lang="en-US" i="1" dirty="0" err="1">
                <a:latin typeface="Times New Roman" panose="02020603050405020304" pitchFamily="18" charset="0"/>
                <a:ea typeface="Times New Roman" panose="02020603050405020304" pitchFamily="18" charset="0"/>
              </a:rPr>
              <a:t>sayılı</a:t>
            </a:r>
            <a:r>
              <a:rPr lang="en-US" i="1" dirty="0">
                <a:latin typeface="Times New Roman" panose="02020603050405020304" pitchFamily="18" charset="0"/>
                <a:ea typeface="Times New Roman" panose="02020603050405020304" pitchFamily="18" charset="0"/>
              </a:rPr>
              <a:t> Kanun </a:t>
            </a:r>
            <a:r>
              <a:rPr lang="en-US" i="1" dirty="0" err="1">
                <a:latin typeface="Times New Roman" panose="02020603050405020304" pitchFamily="18" charset="0"/>
                <a:ea typeface="Times New Roman" panose="02020603050405020304" pitchFamily="18" charset="0"/>
              </a:rPr>
              <a:t>hükümleri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uygulanarak</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aylık</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bağlanmasını</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gerektiren</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kanunlar</a:t>
            </a:r>
            <a:r>
              <a:rPr lang="en-US" i="1" dirty="0">
                <a:latin typeface="Times New Roman" panose="02020603050405020304" pitchFamily="18" charset="0"/>
                <a:ea typeface="Times New Roman" panose="02020603050405020304" pitchFamily="18" charset="0"/>
              </a:rPr>
              <a:t>; 8/6/1949 </a:t>
            </a:r>
            <a:r>
              <a:rPr lang="en-US" i="1" dirty="0" err="1">
                <a:latin typeface="Times New Roman" panose="02020603050405020304" pitchFamily="18" charset="0"/>
                <a:ea typeface="Times New Roman" panose="02020603050405020304" pitchFamily="18" charset="0"/>
              </a:rPr>
              <a:t>tarihli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ve</a:t>
            </a:r>
            <a:r>
              <a:rPr lang="en-US" i="1" dirty="0">
                <a:latin typeface="Times New Roman" panose="02020603050405020304" pitchFamily="18" charset="0"/>
                <a:ea typeface="Times New Roman" panose="02020603050405020304" pitchFamily="18" charset="0"/>
              </a:rPr>
              <a:t> 5434 </a:t>
            </a:r>
            <a:r>
              <a:rPr lang="en-US" i="1" dirty="0" err="1">
                <a:latin typeface="Times New Roman" panose="02020603050405020304" pitchFamily="18" charset="0"/>
                <a:ea typeface="Times New Roman" panose="02020603050405020304" pitchFamily="18" charset="0"/>
              </a:rPr>
              <a:t>sayılı</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Türkiye</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Cumhuriyeti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Emekli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Sandığı</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Kanununun</a:t>
            </a:r>
            <a:r>
              <a:rPr lang="en-US" i="1" dirty="0">
                <a:latin typeface="Times New Roman" panose="02020603050405020304" pitchFamily="18" charset="0"/>
                <a:ea typeface="Times New Roman" panose="02020603050405020304" pitchFamily="18" charset="0"/>
              </a:rPr>
              <a:t> 56 </a:t>
            </a:r>
            <a:r>
              <a:rPr lang="en-US" i="1" dirty="0" err="1">
                <a:latin typeface="Times New Roman" panose="02020603050405020304" pitchFamily="18" charset="0"/>
                <a:ea typeface="Times New Roman" panose="02020603050405020304" pitchFamily="18" charset="0"/>
              </a:rPr>
              <a:t>ncı</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mülga</a:t>
            </a:r>
            <a:r>
              <a:rPr lang="en-US" i="1" dirty="0">
                <a:latin typeface="Times New Roman" panose="02020603050405020304" pitchFamily="18" charset="0"/>
                <a:ea typeface="Times New Roman" panose="02020603050405020304" pitchFamily="18" charset="0"/>
              </a:rPr>
              <a:t> 45 </a:t>
            </a:r>
            <a:r>
              <a:rPr lang="en-US" i="1" dirty="0" err="1">
                <a:latin typeface="Times New Roman" panose="02020603050405020304" pitchFamily="18" charset="0"/>
                <a:ea typeface="Times New Roman" panose="02020603050405020304" pitchFamily="18" charset="0"/>
              </a:rPr>
              <a:t>inci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ve</a:t>
            </a:r>
            <a:r>
              <a:rPr lang="en-US" i="1" dirty="0">
                <a:latin typeface="Times New Roman" panose="02020603050405020304" pitchFamily="18" charset="0"/>
                <a:ea typeface="Times New Roman" panose="02020603050405020304" pitchFamily="18" charset="0"/>
              </a:rPr>
              <a:t> 64 </a:t>
            </a:r>
            <a:r>
              <a:rPr lang="en-US" i="1" dirty="0" err="1">
                <a:latin typeface="Times New Roman" panose="02020603050405020304" pitchFamily="18" charset="0"/>
                <a:ea typeface="Times New Roman" panose="02020603050405020304" pitchFamily="18" charset="0"/>
              </a:rPr>
              <a:t>üncü</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maddeleri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ile</a:t>
            </a:r>
            <a:r>
              <a:rPr lang="en-US" i="1" dirty="0">
                <a:latin typeface="Times New Roman" panose="02020603050405020304" pitchFamily="18" charset="0"/>
                <a:ea typeface="Times New Roman" panose="02020603050405020304" pitchFamily="18" charset="0"/>
              </a:rPr>
              <a:t> 31/5/2006 </a:t>
            </a:r>
            <a:r>
              <a:rPr lang="en-US" i="1" dirty="0" err="1">
                <a:latin typeface="Times New Roman" panose="02020603050405020304" pitchFamily="18" charset="0"/>
                <a:ea typeface="Times New Roman" panose="02020603050405020304" pitchFamily="18" charset="0"/>
              </a:rPr>
              <a:t>tarihli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ve</a:t>
            </a:r>
            <a:r>
              <a:rPr lang="en-US" i="1" dirty="0">
                <a:latin typeface="Times New Roman" panose="02020603050405020304" pitchFamily="18" charset="0"/>
                <a:ea typeface="Times New Roman" panose="02020603050405020304" pitchFamily="18" charset="0"/>
              </a:rPr>
              <a:t> 5510 </a:t>
            </a:r>
            <a:r>
              <a:rPr lang="en-US" i="1" dirty="0" err="1">
                <a:latin typeface="Times New Roman" panose="02020603050405020304" pitchFamily="18" charset="0"/>
                <a:ea typeface="Times New Roman" panose="02020603050405020304" pitchFamily="18" charset="0"/>
              </a:rPr>
              <a:t>sayılı</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Sosyal</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Sigortalar</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ve</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Genel</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Sağlık</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Sigortası</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Kanununun</a:t>
            </a:r>
            <a:r>
              <a:rPr lang="en-US" i="1" dirty="0">
                <a:latin typeface="Times New Roman" panose="02020603050405020304" pitchFamily="18" charset="0"/>
                <a:ea typeface="Times New Roman" panose="02020603050405020304" pitchFamily="18" charset="0"/>
              </a:rPr>
              <a:t> 47 </a:t>
            </a:r>
            <a:r>
              <a:rPr lang="en-US" i="1" dirty="0" err="1">
                <a:latin typeface="Times New Roman" panose="02020603050405020304" pitchFamily="18" charset="0"/>
                <a:ea typeface="Times New Roman" panose="02020603050405020304" pitchFamily="18" charset="0"/>
              </a:rPr>
              <a:t>nci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maddesi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kapsamında</a:t>
            </a:r>
            <a:r>
              <a:rPr lang="en-US" i="1" dirty="0">
                <a:latin typeface="Times New Roman" panose="02020603050405020304" pitchFamily="18" charset="0"/>
                <a:ea typeface="Times New Roman" panose="02020603050405020304" pitchFamily="18" charset="0"/>
              </a:rPr>
              <a:t> harp </a:t>
            </a:r>
            <a:r>
              <a:rPr lang="en-US" i="1" dirty="0" err="1">
                <a:latin typeface="Times New Roman" panose="02020603050405020304" pitchFamily="18" charset="0"/>
                <a:ea typeface="Times New Roman" panose="02020603050405020304" pitchFamily="18" charset="0"/>
              </a:rPr>
              <a:t>veya</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vazife</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malulü</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sayılanlar</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ile</a:t>
            </a:r>
            <a:r>
              <a:rPr lang="en-US" i="1" dirty="0">
                <a:latin typeface="Times New Roman" panose="02020603050405020304" pitchFamily="18" charset="0"/>
                <a:ea typeface="Times New Roman" panose="02020603050405020304" pitchFamily="18" charset="0"/>
              </a:rPr>
              <a:t> 24/2/1968 </a:t>
            </a:r>
            <a:r>
              <a:rPr lang="en-US" i="1" dirty="0" err="1">
                <a:latin typeface="Times New Roman" panose="02020603050405020304" pitchFamily="18" charset="0"/>
                <a:ea typeface="Times New Roman" panose="02020603050405020304" pitchFamily="18" charset="0"/>
              </a:rPr>
              <a:t>tarihli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ve</a:t>
            </a:r>
            <a:r>
              <a:rPr lang="en-US" i="1" dirty="0">
                <a:latin typeface="Times New Roman" panose="02020603050405020304" pitchFamily="18" charset="0"/>
                <a:ea typeface="Times New Roman" panose="02020603050405020304" pitchFamily="18" charset="0"/>
              </a:rPr>
              <a:t> 1005 </a:t>
            </a:r>
            <a:r>
              <a:rPr lang="en-US" i="1" dirty="0" err="1">
                <a:latin typeface="Times New Roman" panose="02020603050405020304" pitchFamily="18" charset="0"/>
                <a:ea typeface="Times New Roman" panose="02020603050405020304" pitchFamily="18" charset="0"/>
              </a:rPr>
              <a:t>sayılı</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İstiklal</a:t>
            </a:r>
            <a:r>
              <a:rPr lang="en-US" i="1" spc="215"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Madalyası</a:t>
            </a:r>
            <a:r>
              <a:rPr lang="en-US" i="1" spc="215"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Verilmiş</a:t>
            </a:r>
            <a:r>
              <a:rPr lang="en-US" i="1" spc="215"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Bulunanlara</a:t>
            </a:r>
            <a:r>
              <a:rPr lang="en-US" i="1" spc="215"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Vatani</a:t>
            </a:r>
            <a:r>
              <a:rPr lang="en-US" i="1" spc="215"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Hizmet</a:t>
            </a:r>
            <a:r>
              <a:rPr lang="en-US" i="1" spc="215"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Tertibinden</a:t>
            </a:r>
            <a:r>
              <a:rPr lang="en-US" i="1" spc="215"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Şeref</a:t>
            </a:r>
            <a:r>
              <a:rPr lang="en-US" i="1" spc="215"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Aylığı</a:t>
            </a:r>
            <a:r>
              <a:rPr lang="en-US" i="1" spc="215"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Bağlanması</a:t>
            </a:r>
            <a:endParaRPr lang="tr-TR" sz="1600" dirty="0">
              <a:latin typeface="Times New Roman" panose="02020603050405020304" pitchFamily="18" charset="0"/>
              <a:ea typeface="Times New Roman" panose="02020603050405020304" pitchFamily="18" charset="0"/>
            </a:endParaRPr>
          </a:p>
          <a:p>
            <a:pPr>
              <a:spcBef>
                <a:spcPts val="20"/>
              </a:spcBef>
              <a:spcAft>
                <a:spcPts val="0"/>
              </a:spcAft>
            </a:pPr>
            <a:r>
              <a:rPr lang="en-US" dirty="0">
                <a:latin typeface="Times New Roman" panose="02020603050405020304" pitchFamily="18" charset="0"/>
                <a:ea typeface="Times New Roman" panose="02020603050405020304" pitchFamily="18" charset="0"/>
              </a:rPr>
              <a:t/>
            </a:r>
            <a:br>
              <a:rPr lang="en-US" dirty="0">
                <a:latin typeface="Times New Roman" panose="02020603050405020304" pitchFamily="18" charset="0"/>
                <a:ea typeface="Times New Roman" panose="02020603050405020304" pitchFamily="18" charset="0"/>
              </a:rPr>
            </a:br>
            <a:r>
              <a:rPr lang="en-US" sz="800" i="1" dirty="0">
                <a:latin typeface="Times New Roman" panose="02020603050405020304" pitchFamily="18" charset="0"/>
                <a:ea typeface="Times New Roman" panose="02020603050405020304" pitchFamily="18" charset="0"/>
              </a:rPr>
              <a:t> </a:t>
            </a:r>
            <a:endParaRPr lang="tr-TR" dirty="0">
              <a:latin typeface="Times New Roman" panose="02020603050405020304" pitchFamily="18" charset="0"/>
              <a:ea typeface="Times New Roman" panose="02020603050405020304" pitchFamily="18" charset="0"/>
            </a:endParaRPr>
          </a:p>
          <a:p>
            <a:pPr marL="334645" marR="172720" algn="just">
              <a:spcBef>
                <a:spcPts val="450"/>
              </a:spcBef>
              <a:spcAft>
                <a:spcPts val="0"/>
              </a:spcAft>
            </a:pPr>
            <a:r>
              <a:rPr lang="en-US" i="1" dirty="0" err="1">
                <a:latin typeface="Times New Roman" panose="02020603050405020304" pitchFamily="18" charset="0"/>
                <a:ea typeface="Times New Roman" panose="02020603050405020304" pitchFamily="18" charset="0"/>
              </a:rPr>
              <a:t>Hakkındaki</a:t>
            </a:r>
            <a:r>
              <a:rPr lang="en-US" i="1" dirty="0">
                <a:latin typeface="Times New Roman" panose="02020603050405020304" pitchFamily="18" charset="0"/>
                <a:ea typeface="Times New Roman" panose="02020603050405020304" pitchFamily="18" charset="0"/>
              </a:rPr>
              <a:t> Kanun </a:t>
            </a:r>
            <a:r>
              <a:rPr lang="en-US" i="1" dirty="0" err="1">
                <a:latin typeface="Times New Roman" panose="02020603050405020304" pitchFamily="18" charset="0"/>
                <a:ea typeface="Times New Roman" panose="02020603050405020304" pitchFamily="18" charset="0"/>
              </a:rPr>
              <a:t>kapsamında</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aylık</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bağlanan</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şehit</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ve</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gazi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çocukları</a:t>
            </a:r>
            <a:r>
              <a:rPr lang="en-US" i="1" dirty="0">
                <a:latin typeface="Times New Roman" panose="02020603050405020304" pitchFamily="18" charset="0"/>
                <a:ea typeface="Times New Roman" panose="02020603050405020304" pitchFamily="18" charset="0"/>
              </a:rPr>
              <a:t>; 26/9/2004 </a:t>
            </a:r>
            <a:r>
              <a:rPr lang="en-US" i="1" dirty="0" err="1">
                <a:latin typeface="Times New Roman" panose="02020603050405020304" pitchFamily="18" charset="0"/>
                <a:ea typeface="Times New Roman" panose="02020603050405020304" pitchFamily="18" charset="0"/>
              </a:rPr>
              <a:t>tarihli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ve</a:t>
            </a:r>
            <a:r>
              <a:rPr lang="en-US" i="1" dirty="0">
                <a:latin typeface="Times New Roman" panose="02020603050405020304" pitchFamily="18" charset="0"/>
                <a:ea typeface="Times New Roman" panose="02020603050405020304" pitchFamily="18" charset="0"/>
              </a:rPr>
              <a:t> 5237 </a:t>
            </a:r>
            <a:r>
              <a:rPr lang="en-US" i="1" dirty="0" err="1">
                <a:latin typeface="Times New Roman" panose="02020603050405020304" pitchFamily="18" charset="0"/>
                <a:ea typeface="Times New Roman" panose="02020603050405020304" pitchFamily="18" charset="0"/>
              </a:rPr>
              <a:t>sayılı</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Türk</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Ceza</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Kanununun</a:t>
            </a:r>
            <a:r>
              <a:rPr lang="en-US" i="1" dirty="0">
                <a:latin typeface="Times New Roman" panose="02020603050405020304" pitchFamily="18" charset="0"/>
                <a:ea typeface="Times New Roman" panose="02020603050405020304" pitchFamily="18" charset="0"/>
              </a:rPr>
              <a:t> 102 </a:t>
            </a:r>
            <a:r>
              <a:rPr lang="en-US" i="1" dirty="0" err="1">
                <a:latin typeface="Times New Roman" panose="02020603050405020304" pitchFamily="18" charset="0"/>
                <a:ea typeface="Times New Roman" panose="02020603050405020304" pitchFamily="18" charset="0"/>
              </a:rPr>
              <a:t>ila</a:t>
            </a:r>
            <a:r>
              <a:rPr lang="en-US" i="1" dirty="0">
                <a:latin typeface="Times New Roman" panose="02020603050405020304" pitchFamily="18" charset="0"/>
                <a:ea typeface="Times New Roman" panose="02020603050405020304" pitchFamily="18" charset="0"/>
              </a:rPr>
              <a:t> 105 </a:t>
            </a:r>
            <a:r>
              <a:rPr lang="en-US" i="1" dirty="0" err="1">
                <a:latin typeface="Times New Roman" panose="02020603050405020304" pitchFamily="18" charset="0"/>
                <a:ea typeface="Times New Roman" panose="02020603050405020304" pitchFamily="18" charset="0"/>
              </a:rPr>
              <a:t>inci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maddeleri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kapsamındaki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suçların</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mağduru</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olanlar</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millî</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sporcu</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olan</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öğrenciler</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ile</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tutuklu</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ve</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hükümlü</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öğrenciler</a:t>
            </a:r>
            <a:r>
              <a:rPr lang="en-US" i="1"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tercihlerini</a:t>
            </a:r>
            <a:r>
              <a:rPr lang="en-US" b="1" i="1"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onaylattıkları</a:t>
            </a:r>
            <a:r>
              <a:rPr lang="en-US" b="1" i="1"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okul</a:t>
            </a:r>
            <a:r>
              <a:rPr lang="en-US" b="1" i="1"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müdürlüğüne</a:t>
            </a:r>
            <a:r>
              <a:rPr lang="en-US" b="1" i="1"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durumlarını</a:t>
            </a:r>
            <a:r>
              <a:rPr lang="en-US" b="1" i="1"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belgelemeleri</a:t>
            </a:r>
            <a:r>
              <a:rPr lang="en-US" b="1" i="1"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halinde</a:t>
            </a:r>
            <a:r>
              <a:rPr lang="en-US" b="1" i="1"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bu</a:t>
            </a:r>
            <a:r>
              <a:rPr lang="en-US" b="1" i="1"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madde</a:t>
            </a:r>
            <a:r>
              <a:rPr lang="en-US" b="1" i="1"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kapsamında</a:t>
            </a:r>
            <a:r>
              <a:rPr lang="en-US" b="1" i="1"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puan</a:t>
            </a:r>
            <a:r>
              <a:rPr lang="en-US" b="1" i="1"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kaybına</a:t>
            </a:r>
            <a:r>
              <a:rPr lang="en-US" b="1" i="1" spc="-10" dirty="0">
                <a:latin typeface="Times New Roman" panose="02020603050405020304" pitchFamily="18" charset="0"/>
                <a:ea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rPr>
              <a:t>uğramazlar</a:t>
            </a:r>
            <a:r>
              <a:rPr lang="en-US" b="1" i="1" dirty="0">
                <a:latin typeface="Times New Roman" panose="02020603050405020304" pitchFamily="18" charset="0"/>
                <a:ea typeface="Times New Roman" panose="02020603050405020304" pitchFamily="18" charset="0"/>
              </a:rPr>
              <a:t>)</a:t>
            </a:r>
            <a:endParaRPr lang="tr-TR" sz="1600" dirty="0">
              <a:effectLst/>
              <a:latin typeface="Times New Roman" panose="02020603050405020304" pitchFamily="18" charset="0"/>
              <a:ea typeface="Times New Roman" panose="02020603050405020304" pitchFamily="18" charset="0"/>
            </a:endParaRPr>
          </a:p>
        </p:txBody>
      </p:sp>
      <p:sp>
        <p:nvSpPr>
          <p:cNvPr id="3" name="Alt Bilgi Yer Tutucusu 2">
            <a:extLst>
              <a:ext uri="{FF2B5EF4-FFF2-40B4-BE49-F238E27FC236}">
                <a16:creationId xmlns:a16="http://schemas.microsoft.com/office/drawing/2014/main" xmlns="" id="{F9988A67-4270-4DBD-81D0-A72D93325A95}"/>
              </a:ext>
            </a:extLst>
          </p:cNvPr>
          <p:cNvSpPr>
            <a:spLocks noGrp="1"/>
          </p:cNvSpPr>
          <p:nvPr>
            <p:ph type="ftr" sz="quarter" idx="5"/>
          </p:nvPr>
        </p:nvSpPr>
        <p:spPr/>
        <p:txBody>
          <a:bodyPr/>
          <a:lstStyle/>
          <a:p>
            <a:r>
              <a:rPr lang="tr-TR" dirty="0" smtClean="0"/>
              <a:t>BİTLİS </a:t>
            </a:r>
            <a:r>
              <a:rPr lang="tr-TR" dirty="0"/>
              <a:t>MEM 27.06.2018</a:t>
            </a:r>
          </a:p>
        </p:txBody>
      </p:sp>
      <p:sp>
        <p:nvSpPr>
          <p:cNvPr id="4" name="Slayt Numarası Yer Tutucusu 3">
            <a:extLst>
              <a:ext uri="{FF2B5EF4-FFF2-40B4-BE49-F238E27FC236}">
                <a16:creationId xmlns:a16="http://schemas.microsoft.com/office/drawing/2014/main" xmlns="" id="{BA34CAFD-7EDB-410E-8CA2-968C3D12E2CC}"/>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26</a:t>
            </a:fld>
            <a:endParaRPr lang="tr-TR" spc="10" dirty="0"/>
          </a:p>
        </p:txBody>
      </p:sp>
    </p:spTree>
    <p:extLst>
      <p:ext uri="{BB962C8B-B14F-4D97-AF65-F5344CB8AC3E}">
        <p14:creationId xmlns:p14="http://schemas.microsoft.com/office/powerpoint/2010/main" val="29973848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Dikdörtgen 6">
            <a:extLst>
              <a:ext uri="{FF2B5EF4-FFF2-40B4-BE49-F238E27FC236}">
                <a16:creationId xmlns:a16="http://schemas.microsoft.com/office/drawing/2014/main" xmlns="" id="{F9A1BCC2-CDF2-4B2F-BEAD-23869CC40FB3}"/>
              </a:ext>
            </a:extLst>
          </p:cNvPr>
          <p:cNvSpPr/>
          <p:nvPr/>
        </p:nvSpPr>
        <p:spPr>
          <a:xfrm>
            <a:off x="727869" y="1384300"/>
            <a:ext cx="13106400" cy="523220"/>
          </a:xfrm>
          <a:prstGeom prst="rect">
            <a:avLst/>
          </a:prstGeom>
        </p:spPr>
        <p:txBody>
          <a:bodyPr wrap="square">
            <a:spAutoFit/>
          </a:bodyPr>
          <a:lstStyle/>
          <a:p>
            <a:r>
              <a:rPr lang="tr-TR" sz="2800" dirty="0"/>
              <a:t>iii.	Öğrencilerin tercih sıralamaları yerleştirme bakımından avantaj sağlayacaktır.</a:t>
            </a:r>
          </a:p>
        </p:txBody>
      </p:sp>
      <p:graphicFrame>
        <p:nvGraphicFramePr>
          <p:cNvPr id="10" name="Tablo 9">
            <a:extLst>
              <a:ext uri="{FF2B5EF4-FFF2-40B4-BE49-F238E27FC236}">
                <a16:creationId xmlns:a16="http://schemas.microsoft.com/office/drawing/2014/main" xmlns="" id="{86079FD4-FEB4-435B-A0CE-EB046F74675A}"/>
              </a:ext>
            </a:extLst>
          </p:cNvPr>
          <p:cNvGraphicFramePr>
            <a:graphicFrameLocks noGrp="1"/>
          </p:cNvGraphicFramePr>
          <p:nvPr>
            <p:extLst>
              <p:ext uri="{D42A27DB-BD31-4B8C-83A1-F6EECF244321}">
                <p14:modId xmlns:p14="http://schemas.microsoft.com/office/powerpoint/2010/main" val="1616059337"/>
              </p:ext>
            </p:extLst>
          </p:nvPr>
        </p:nvGraphicFramePr>
        <p:xfrm>
          <a:off x="727869" y="2222500"/>
          <a:ext cx="11963400" cy="2057402"/>
        </p:xfrm>
        <a:graphic>
          <a:graphicData uri="http://schemas.openxmlformats.org/drawingml/2006/table">
            <a:tbl>
              <a:tblPr firstRow="1" firstCol="1" lastRow="1" lastCol="1" bandRow="1" bandCol="1">
                <a:tableStyleId>{5C22544A-7EE6-4342-B048-85BDC9FD1C3A}</a:tableStyleId>
              </a:tblPr>
              <a:tblGrid>
                <a:gridCol w="5981700">
                  <a:extLst>
                    <a:ext uri="{9D8B030D-6E8A-4147-A177-3AD203B41FA5}">
                      <a16:colId xmlns:a16="http://schemas.microsoft.com/office/drawing/2014/main" xmlns="" val="2191589696"/>
                    </a:ext>
                  </a:extLst>
                </a:gridCol>
                <a:gridCol w="5981700">
                  <a:extLst>
                    <a:ext uri="{9D8B030D-6E8A-4147-A177-3AD203B41FA5}">
                      <a16:colId xmlns:a16="http://schemas.microsoft.com/office/drawing/2014/main" xmlns="" val="1017244501"/>
                    </a:ext>
                  </a:extLst>
                </a:gridCol>
              </a:tblGrid>
              <a:tr h="342065">
                <a:tc>
                  <a:txBody>
                    <a:bodyPr/>
                    <a:lstStyle/>
                    <a:p>
                      <a:pPr marL="583565" marR="618490" algn="ctr">
                        <a:lnSpc>
                          <a:spcPts val="1265"/>
                        </a:lnSpc>
                        <a:spcAft>
                          <a:spcPts val="0"/>
                        </a:spcAft>
                      </a:pPr>
                      <a:endParaRPr lang="tr-TR" sz="1800" dirty="0">
                        <a:effectLst/>
                      </a:endParaRPr>
                    </a:p>
                    <a:p>
                      <a:pPr marL="583565" marR="618490" algn="ctr">
                        <a:lnSpc>
                          <a:spcPts val="1265"/>
                        </a:lnSpc>
                        <a:spcAft>
                          <a:spcPts val="0"/>
                        </a:spcAft>
                      </a:pPr>
                      <a:r>
                        <a:rPr lang="en-US" sz="1800" dirty="0">
                          <a:effectLst/>
                        </a:rPr>
                        <a:t>ÖLÇÜT</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05485" marR="741045" algn="ctr">
                        <a:lnSpc>
                          <a:spcPts val="1265"/>
                        </a:lnSpc>
                        <a:spcAft>
                          <a:spcPts val="0"/>
                        </a:spcAft>
                      </a:pPr>
                      <a:endParaRPr lang="tr-TR" sz="1600" dirty="0">
                        <a:effectLst/>
                      </a:endParaRPr>
                    </a:p>
                    <a:p>
                      <a:pPr marL="705485" marR="741045" algn="ctr">
                        <a:lnSpc>
                          <a:spcPts val="1265"/>
                        </a:lnSpc>
                        <a:spcAft>
                          <a:spcPts val="0"/>
                        </a:spcAft>
                      </a:pPr>
                      <a:r>
                        <a:rPr lang="en-US" sz="1600" dirty="0">
                          <a:effectLst/>
                        </a:rPr>
                        <a:t>DÜZEY</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914799029"/>
                  </a:ext>
                </a:extLst>
              </a:tr>
              <a:tr h="347077">
                <a:tc rowSpan="5">
                  <a:txBody>
                    <a:bodyPr/>
                    <a:lstStyle/>
                    <a:p>
                      <a:pPr>
                        <a:spcAft>
                          <a:spcPts val="0"/>
                        </a:spcAft>
                      </a:pPr>
                      <a:r>
                        <a:rPr lang="en-US" sz="1800" dirty="0">
                          <a:effectLst/>
                        </a:rPr>
                        <a:t> </a:t>
                      </a:r>
                      <a:endParaRPr lang="tr-TR" sz="1600" dirty="0">
                        <a:effectLst/>
                      </a:endParaRPr>
                    </a:p>
                    <a:p>
                      <a:pPr>
                        <a:spcBef>
                          <a:spcPts val="40"/>
                        </a:spcBef>
                        <a:spcAft>
                          <a:spcPts val="0"/>
                        </a:spcAft>
                      </a:pPr>
                      <a:r>
                        <a:rPr lang="en-US" sz="1400" dirty="0">
                          <a:effectLst/>
                        </a:rPr>
                        <a:t> </a:t>
                      </a:r>
                      <a:endParaRPr lang="tr-TR" sz="1600" dirty="0">
                        <a:effectLst/>
                      </a:endParaRPr>
                    </a:p>
                    <a:p>
                      <a:pPr marL="69850">
                        <a:spcAft>
                          <a:spcPts val="0"/>
                        </a:spcAft>
                      </a:pPr>
                      <a:r>
                        <a:rPr lang="en-US" sz="1800" dirty="0" err="1">
                          <a:effectLst/>
                        </a:rPr>
                        <a:t>Tercih</a:t>
                      </a:r>
                      <a:r>
                        <a:rPr lang="en-US" sz="1800" dirty="0">
                          <a:effectLst/>
                        </a:rPr>
                        <a:t> </a:t>
                      </a:r>
                      <a:r>
                        <a:rPr lang="en-US" sz="1800" dirty="0" err="1">
                          <a:effectLst/>
                        </a:rPr>
                        <a:t>Önceliği</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850">
                        <a:lnSpc>
                          <a:spcPts val="1290"/>
                        </a:lnSpc>
                        <a:spcAft>
                          <a:spcPts val="0"/>
                        </a:spcAft>
                      </a:pPr>
                      <a:endParaRPr lang="tr-TR" sz="1600" dirty="0">
                        <a:effectLst/>
                      </a:endParaRPr>
                    </a:p>
                    <a:p>
                      <a:pPr marL="69850">
                        <a:lnSpc>
                          <a:spcPts val="1290"/>
                        </a:lnSpc>
                        <a:spcAft>
                          <a:spcPts val="0"/>
                        </a:spcAft>
                      </a:pPr>
                      <a:r>
                        <a:rPr lang="en-US" sz="1600" dirty="0">
                          <a:effectLst/>
                        </a:rPr>
                        <a:t>1. </a:t>
                      </a:r>
                      <a:r>
                        <a:rPr lang="en-US" sz="1600" dirty="0" err="1">
                          <a:effectLst/>
                        </a:rPr>
                        <a:t>Tercih</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4153731136"/>
                  </a:ext>
                </a:extLst>
              </a:tr>
              <a:tr h="342065">
                <a:tc vMerge="1">
                  <a:txBody>
                    <a:bodyPr/>
                    <a:lstStyle/>
                    <a:p>
                      <a:endParaRPr lang="tr-TR"/>
                    </a:p>
                  </a:txBody>
                  <a:tcPr/>
                </a:tc>
                <a:tc>
                  <a:txBody>
                    <a:bodyPr/>
                    <a:lstStyle/>
                    <a:p>
                      <a:pPr marL="69850">
                        <a:lnSpc>
                          <a:spcPts val="1265"/>
                        </a:lnSpc>
                        <a:spcAft>
                          <a:spcPts val="0"/>
                        </a:spcAft>
                      </a:pPr>
                      <a:endParaRPr lang="tr-TR" sz="1600" dirty="0">
                        <a:effectLst/>
                      </a:endParaRPr>
                    </a:p>
                    <a:p>
                      <a:pPr marL="69850">
                        <a:lnSpc>
                          <a:spcPts val="1265"/>
                        </a:lnSpc>
                        <a:spcAft>
                          <a:spcPts val="0"/>
                        </a:spcAft>
                      </a:pPr>
                      <a:r>
                        <a:rPr lang="en-US" sz="1600" dirty="0">
                          <a:effectLst/>
                        </a:rPr>
                        <a:t>2. </a:t>
                      </a:r>
                      <a:r>
                        <a:rPr lang="en-US" sz="1600" dirty="0" err="1">
                          <a:effectLst/>
                        </a:rPr>
                        <a:t>Tercih</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550289957"/>
                  </a:ext>
                </a:extLst>
              </a:tr>
              <a:tr h="342065">
                <a:tc vMerge="1">
                  <a:txBody>
                    <a:bodyPr/>
                    <a:lstStyle/>
                    <a:p>
                      <a:endParaRPr lang="tr-TR"/>
                    </a:p>
                  </a:txBody>
                  <a:tcPr/>
                </a:tc>
                <a:tc>
                  <a:txBody>
                    <a:bodyPr/>
                    <a:lstStyle/>
                    <a:p>
                      <a:pPr marL="69850">
                        <a:lnSpc>
                          <a:spcPts val="1265"/>
                        </a:lnSpc>
                        <a:spcAft>
                          <a:spcPts val="0"/>
                        </a:spcAft>
                      </a:pPr>
                      <a:endParaRPr lang="tr-TR" sz="1600" dirty="0">
                        <a:effectLst/>
                      </a:endParaRPr>
                    </a:p>
                    <a:p>
                      <a:pPr marL="69850">
                        <a:lnSpc>
                          <a:spcPts val="1265"/>
                        </a:lnSpc>
                        <a:spcAft>
                          <a:spcPts val="0"/>
                        </a:spcAft>
                      </a:pPr>
                      <a:r>
                        <a:rPr lang="en-US" sz="1600" dirty="0">
                          <a:effectLst/>
                        </a:rPr>
                        <a:t>3. </a:t>
                      </a:r>
                      <a:r>
                        <a:rPr lang="en-US" sz="1600" dirty="0" err="1">
                          <a:effectLst/>
                        </a:rPr>
                        <a:t>Tercih</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2209295774"/>
                  </a:ext>
                </a:extLst>
              </a:tr>
              <a:tr h="342065">
                <a:tc vMerge="1">
                  <a:txBody>
                    <a:bodyPr/>
                    <a:lstStyle/>
                    <a:p>
                      <a:endParaRPr lang="tr-TR"/>
                    </a:p>
                  </a:txBody>
                  <a:tcPr/>
                </a:tc>
                <a:tc>
                  <a:txBody>
                    <a:bodyPr/>
                    <a:lstStyle/>
                    <a:p>
                      <a:pPr marL="69850">
                        <a:lnSpc>
                          <a:spcPts val="1265"/>
                        </a:lnSpc>
                        <a:spcAft>
                          <a:spcPts val="0"/>
                        </a:spcAft>
                      </a:pPr>
                      <a:endParaRPr lang="tr-TR" sz="1600" dirty="0">
                        <a:effectLst/>
                      </a:endParaRPr>
                    </a:p>
                    <a:p>
                      <a:pPr marL="69850">
                        <a:lnSpc>
                          <a:spcPts val="1265"/>
                        </a:lnSpc>
                        <a:spcAft>
                          <a:spcPts val="0"/>
                        </a:spcAft>
                      </a:pPr>
                      <a:r>
                        <a:rPr lang="en-US" sz="1600" dirty="0">
                          <a:effectLst/>
                        </a:rPr>
                        <a:t>4. </a:t>
                      </a:r>
                      <a:r>
                        <a:rPr lang="en-US" sz="1600" dirty="0" err="1">
                          <a:effectLst/>
                        </a:rPr>
                        <a:t>Tercih</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2224369390"/>
                  </a:ext>
                </a:extLst>
              </a:tr>
              <a:tr h="342065">
                <a:tc vMerge="1">
                  <a:txBody>
                    <a:bodyPr/>
                    <a:lstStyle/>
                    <a:p>
                      <a:endParaRPr lang="tr-TR"/>
                    </a:p>
                  </a:txBody>
                  <a:tcPr/>
                </a:tc>
                <a:tc>
                  <a:txBody>
                    <a:bodyPr/>
                    <a:lstStyle/>
                    <a:p>
                      <a:pPr marL="69850">
                        <a:lnSpc>
                          <a:spcPts val="1265"/>
                        </a:lnSpc>
                        <a:spcAft>
                          <a:spcPts val="0"/>
                        </a:spcAft>
                      </a:pPr>
                      <a:endParaRPr lang="tr-TR" sz="1600" dirty="0">
                        <a:effectLst/>
                      </a:endParaRPr>
                    </a:p>
                    <a:p>
                      <a:pPr marL="69850">
                        <a:lnSpc>
                          <a:spcPts val="1265"/>
                        </a:lnSpc>
                        <a:spcAft>
                          <a:spcPts val="0"/>
                        </a:spcAft>
                      </a:pPr>
                      <a:r>
                        <a:rPr lang="en-US" sz="1600" dirty="0">
                          <a:effectLst/>
                        </a:rPr>
                        <a:t>5. </a:t>
                      </a:r>
                      <a:r>
                        <a:rPr lang="en-US" sz="1600" dirty="0" err="1">
                          <a:effectLst/>
                        </a:rPr>
                        <a:t>Tercih</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3326399519"/>
                  </a:ext>
                </a:extLst>
              </a:tr>
            </a:tbl>
          </a:graphicData>
        </a:graphic>
      </p:graphicFrame>
      <p:sp>
        <p:nvSpPr>
          <p:cNvPr id="12" name="Dikdörtgen 11">
            <a:extLst>
              <a:ext uri="{FF2B5EF4-FFF2-40B4-BE49-F238E27FC236}">
                <a16:creationId xmlns:a16="http://schemas.microsoft.com/office/drawing/2014/main" xmlns="" id="{6217D9C5-5689-4F8D-8CC5-4AC5BDE2F9A4}"/>
              </a:ext>
            </a:extLst>
          </p:cNvPr>
          <p:cNvSpPr/>
          <p:nvPr/>
        </p:nvSpPr>
        <p:spPr>
          <a:xfrm>
            <a:off x="727869" y="4889500"/>
            <a:ext cx="12649199" cy="1569660"/>
          </a:xfrm>
          <a:prstGeom prst="rect">
            <a:avLst/>
          </a:prstGeom>
        </p:spPr>
        <p:txBody>
          <a:bodyPr wrap="square">
            <a:spAutoFit/>
          </a:bodyPr>
          <a:lstStyle/>
          <a:p>
            <a:r>
              <a:rPr lang="tr-TR" sz="2400" dirty="0"/>
              <a:t>iv.	Öğrencilerin Ortaokuldaki Başarı Puanı yerleştirmede değerlendirilecektir. Ortaokul Başarı Puanı 80,00-100 başarı diliminde olan öğrenciler, 60,00-79,99 başarı diliminde olan öğrencilere göre; 60,00-79,99 başarı diliminde olan öğrenciler de 60,00’ın altında başarı diliminde olan öğrencilere göre daha avantajlı olacaktır.</a:t>
            </a:r>
          </a:p>
        </p:txBody>
      </p:sp>
      <p:graphicFrame>
        <p:nvGraphicFramePr>
          <p:cNvPr id="13" name="Tablo 12">
            <a:extLst>
              <a:ext uri="{FF2B5EF4-FFF2-40B4-BE49-F238E27FC236}">
                <a16:creationId xmlns:a16="http://schemas.microsoft.com/office/drawing/2014/main" xmlns="" id="{66C05BD5-C6E3-4823-9B50-6C585DC18F78}"/>
              </a:ext>
            </a:extLst>
          </p:cNvPr>
          <p:cNvGraphicFramePr>
            <a:graphicFrameLocks noGrp="1"/>
          </p:cNvGraphicFramePr>
          <p:nvPr>
            <p:extLst>
              <p:ext uri="{D42A27DB-BD31-4B8C-83A1-F6EECF244321}">
                <p14:modId xmlns:p14="http://schemas.microsoft.com/office/powerpoint/2010/main" val="546720079"/>
              </p:ext>
            </p:extLst>
          </p:nvPr>
        </p:nvGraphicFramePr>
        <p:xfrm>
          <a:off x="804069" y="6715052"/>
          <a:ext cx="11887200" cy="1374849"/>
        </p:xfrm>
        <a:graphic>
          <a:graphicData uri="http://schemas.openxmlformats.org/drawingml/2006/table">
            <a:tbl>
              <a:tblPr firstRow="1" firstCol="1" lastRow="1" lastCol="1" bandRow="1" bandCol="1">
                <a:tableStyleId>{5C22544A-7EE6-4342-B048-85BDC9FD1C3A}</a:tableStyleId>
              </a:tblPr>
              <a:tblGrid>
                <a:gridCol w="5943600">
                  <a:extLst>
                    <a:ext uri="{9D8B030D-6E8A-4147-A177-3AD203B41FA5}">
                      <a16:colId xmlns:a16="http://schemas.microsoft.com/office/drawing/2014/main" xmlns="" val="1229147159"/>
                    </a:ext>
                  </a:extLst>
                </a:gridCol>
                <a:gridCol w="5943600">
                  <a:extLst>
                    <a:ext uri="{9D8B030D-6E8A-4147-A177-3AD203B41FA5}">
                      <a16:colId xmlns:a16="http://schemas.microsoft.com/office/drawing/2014/main" xmlns="" val="657886673"/>
                    </a:ext>
                  </a:extLst>
                </a:gridCol>
              </a:tblGrid>
              <a:tr h="342458">
                <a:tc>
                  <a:txBody>
                    <a:bodyPr/>
                    <a:lstStyle/>
                    <a:p>
                      <a:pPr marL="583565" marR="618490" algn="ctr">
                        <a:lnSpc>
                          <a:spcPts val="1265"/>
                        </a:lnSpc>
                        <a:spcAft>
                          <a:spcPts val="0"/>
                        </a:spcAft>
                      </a:pPr>
                      <a:endParaRPr lang="tr-TR" sz="1800" dirty="0">
                        <a:effectLst/>
                      </a:endParaRPr>
                    </a:p>
                    <a:p>
                      <a:pPr marL="583565" marR="618490" algn="ctr">
                        <a:lnSpc>
                          <a:spcPts val="1265"/>
                        </a:lnSpc>
                        <a:spcAft>
                          <a:spcPts val="0"/>
                        </a:spcAft>
                      </a:pPr>
                      <a:r>
                        <a:rPr lang="en-US" sz="1800" dirty="0">
                          <a:effectLst/>
                        </a:rPr>
                        <a:t>ÖLÇÜT</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05485" marR="741045" algn="ctr">
                        <a:lnSpc>
                          <a:spcPts val="1265"/>
                        </a:lnSpc>
                        <a:spcAft>
                          <a:spcPts val="0"/>
                        </a:spcAft>
                      </a:pPr>
                      <a:endParaRPr lang="tr-TR" sz="1400" dirty="0">
                        <a:effectLst/>
                      </a:endParaRPr>
                    </a:p>
                    <a:p>
                      <a:pPr marL="705485" marR="741045" algn="ctr">
                        <a:lnSpc>
                          <a:spcPts val="1265"/>
                        </a:lnSpc>
                        <a:spcAft>
                          <a:spcPts val="0"/>
                        </a:spcAft>
                      </a:pPr>
                      <a:r>
                        <a:rPr lang="en-US" sz="1400" dirty="0">
                          <a:effectLst/>
                        </a:rPr>
                        <a:t>DÜZEY</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2689036702"/>
                  </a:ext>
                </a:extLst>
              </a:tr>
              <a:tr h="347475">
                <a:tc rowSpan="3">
                  <a:txBody>
                    <a:bodyPr/>
                    <a:lstStyle/>
                    <a:p>
                      <a:pPr>
                        <a:spcBef>
                          <a:spcPts val="50"/>
                        </a:spcBef>
                        <a:spcAft>
                          <a:spcPts val="0"/>
                        </a:spcAft>
                      </a:pPr>
                      <a:r>
                        <a:rPr lang="en-US" sz="1600" dirty="0">
                          <a:effectLst/>
                        </a:rPr>
                        <a:t> </a:t>
                      </a:r>
                      <a:endParaRPr lang="tr-TR" sz="1600" dirty="0">
                        <a:effectLst/>
                      </a:endParaRPr>
                    </a:p>
                    <a:p>
                      <a:pPr marL="69850">
                        <a:spcAft>
                          <a:spcPts val="0"/>
                        </a:spcAft>
                      </a:pPr>
                      <a:r>
                        <a:rPr lang="en-US" sz="1800" dirty="0" err="1">
                          <a:effectLst/>
                        </a:rPr>
                        <a:t>Başarı</a:t>
                      </a:r>
                      <a:r>
                        <a:rPr lang="en-US" sz="1800" dirty="0">
                          <a:effectLst/>
                        </a:rPr>
                        <a:t> </a:t>
                      </a:r>
                      <a:r>
                        <a:rPr lang="en-US" sz="1800" dirty="0" err="1">
                          <a:effectLst/>
                        </a:rPr>
                        <a:t>Dilimleri</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850">
                        <a:lnSpc>
                          <a:spcPts val="1285"/>
                        </a:lnSpc>
                        <a:spcBef>
                          <a:spcPts val="5"/>
                        </a:spcBef>
                        <a:spcAft>
                          <a:spcPts val="0"/>
                        </a:spcAft>
                      </a:pPr>
                      <a:endParaRPr lang="tr-TR" sz="1600" dirty="0">
                        <a:effectLst/>
                      </a:endParaRPr>
                    </a:p>
                    <a:p>
                      <a:pPr marL="69850">
                        <a:lnSpc>
                          <a:spcPts val="1285"/>
                        </a:lnSpc>
                        <a:spcBef>
                          <a:spcPts val="5"/>
                        </a:spcBef>
                        <a:spcAft>
                          <a:spcPts val="0"/>
                        </a:spcAft>
                      </a:pPr>
                      <a:r>
                        <a:rPr lang="en-US" sz="1600" dirty="0" err="1">
                          <a:effectLst/>
                        </a:rPr>
                        <a:t>Ortaokul</a:t>
                      </a:r>
                      <a:r>
                        <a:rPr lang="en-US" sz="1600" dirty="0">
                          <a:effectLst/>
                        </a:rPr>
                        <a:t> </a:t>
                      </a:r>
                      <a:r>
                        <a:rPr lang="en-US" sz="1600" dirty="0" err="1">
                          <a:effectLst/>
                        </a:rPr>
                        <a:t>Başarı</a:t>
                      </a:r>
                      <a:r>
                        <a:rPr lang="en-US" sz="1600" dirty="0">
                          <a:effectLst/>
                        </a:rPr>
                        <a:t> </a:t>
                      </a:r>
                      <a:r>
                        <a:rPr lang="en-US" sz="1600" dirty="0" err="1">
                          <a:effectLst/>
                        </a:rPr>
                        <a:t>Puanı</a:t>
                      </a:r>
                      <a:r>
                        <a:rPr lang="en-US" sz="1600" dirty="0">
                          <a:effectLst/>
                        </a:rPr>
                        <a:t> 80,00-100</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2066014966"/>
                  </a:ext>
                </a:extLst>
              </a:tr>
              <a:tr h="342458">
                <a:tc vMerge="1">
                  <a:txBody>
                    <a:bodyPr/>
                    <a:lstStyle/>
                    <a:p>
                      <a:endParaRPr lang="tr-TR"/>
                    </a:p>
                  </a:txBody>
                  <a:tcPr/>
                </a:tc>
                <a:tc>
                  <a:txBody>
                    <a:bodyPr/>
                    <a:lstStyle/>
                    <a:p>
                      <a:pPr marL="69850">
                        <a:lnSpc>
                          <a:spcPts val="1265"/>
                        </a:lnSpc>
                        <a:spcAft>
                          <a:spcPts val="0"/>
                        </a:spcAft>
                      </a:pPr>
                      <a:endParaRPr lang="tr-TR" sz="1600" dirty="0">
                        <a:effectLst/>
                      </a:endParaRPr>
                    </a:p>
                    <a:p>
                      <a:pPr marL="69850">
                        <a:lnSpc>
                          <a:spcPts val="1265"/>
                        </a:lnSpc>
                        <a:spcAft>
                          <a:spcPts val="0"/>
                        </a:spcAft>
                      </a:pPr>
                      <a:r>
                        <a:rPr lang="en-US" sz="1600" dirty="0" err="1">
                          <a:effectLst/>
                        </a:rPr>
                        <a:t>Ortaokul</a:t>
                      </a:r>
                      <a:r>
                        <a:rPr lang="en-US" sz="1600" dirty="0">
                          <a:effectLst/>
                        </a:rPr>
                        <a:t> </a:t>
                      </a:r>
                      <a:r>
                        <a:rPr lang="en-US" sz="1600" dirty="0" err="1">
                          <a:effectLst/>
                        </a:rPr>
                        <a:t>Başarı</a:t>
                      </a:r>
                      <a:r>
                        <a:rPr lang="en-US" sz="1600" dirty="0">
                          <a:effectLst/>
                        </a:rPr>
                        <a:t> </a:t>
                      </a:r>
                      <a:r>
                        <a:rPr lang="en-US" sz="1600" dirty="0" err="1">
                          <a:effectLst/>
                        </a:rPr>
                        <a:t>Puanı</a:t>
                      </a:r>
                      <a:r>
                        <a:rPr lang="en-US" sz="1600" dirty="0">
                          <a:effectLst/>
                        </a:rPr>
                        <a:t> 60,00-79,99</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567478284"/>
                  </a:ext>
                </a:extLst>
              </a:tr>
              <a:tr h="342458">
                <a:tc vMerge="1">
                  <a:txBody>
                    <a:bodyPr/>
                    <a:lstStyle/>
                    <a:p>
                      <a:endParaRPr lang="tr-TR"/>
                    </a:p>
                  </a:txBody>
                  <a:tcPr/>
                </a:tc>
                <a:tc>
                  <a:txBody>
                    <a:bodyPr/>
                    <a:lstStyle/>
                    <a:p>
                      <a:pPr marL="69850">
                        <a:lnSpc>
                          <a:spcPts val="1265"/>
                        </a:lnSpc>
                        <a:spcAft>
                          <a:spcPts val="0"/>
                        </a:spcAft>
                      </a:pPr>
                      <a:endParaRPr lang="tr-TR" sz="1600" dirty="0">
                        <a:effectLst/>
                      </a:endParaRPr>
                    </a:p>
                    <a:p>
                      <a:pPr marL="69850">
                        <a:lnSpc>
                          <a:spcPts val="1265"/>
                        </a:lnSpc>
                        <a:spcAft>
                          <a:spcPts val="0"/>
                        </a:spcAft>
                      </a:pPr>
                      <a:r>
                        <a:rPr lang="en-US" sz="1600" dirty="0" err="1">
                          <a:effectLst/>
                        </a:rPr>
                        <a:t>Ortaokul</a:t>
                      </a:r>
                      <a:r>
                        <a:rPr lang="en-US" sz="1600" dirty="0">
                          <a:effectLst/>
                        </a:rPr>
                        <a:t> </a:t>
                      </a:r>
                      <a:r>
                        <a:rPr lang="en-US" sz="1600" dirty="0" err="1">
                          <a:effectLst/>
                        </a:rPr>
                        <a:t>Başarı</a:t>
                      </a:r>
                      <a:r>
                        <a:rPr lang="en-US" sz="1600" dirty="0">
                          <a:effectLst/>
                        </a:rPr>
                        <a:t> </a:t>
                      </a:r>
                      <a:r>
                        <a:rPr lang="en-US" sz="1600" dirty="0" err="1">
                          <a:effectLst/>
                        </a:rPr>
                        <a:t>Puanı</a:t>
                      </a:r>
                      <a:r>
                        <a:rPr lang="en-US" sz="1600" dirty="0">
                          <a:effectLst/>
                        </a:rPr>
                        <a:t> 60,00’ın </a:t>
                      </a:r>
                      <a:r>
                        <a:rPr lang="en-US" sz="1600" dirty="0" err="1">
                          <a:effectLst/>
                        </a:rPr>
                        <a:t>Altında</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754202153"/>
                  </a:ext>
                </a:extLst>
              </a:tr>
            </a:tbl>
          </a:graphicData>
        </a:graphic>
      </p:graphicFrame>
      <p:sp>
        <p:nvSpPr>
          <p:cNvPr id="18" name="Dikdörtgen 17">
            <a:extLst>
              <a:ext uri="{FF2B5EF4-FFF2-40B4-BE49-F238E27FC236}">
                <a16:creationId xmlns:a16="http://schemas.microsoft.com/office/drawing/2014/main" xmlns="" id="{77D1C8C0-EA62-44C3-A424-698DCEE68C94}"/>
              </a:ext>
            </a:extLst>
          </p:cNvPr>
          <p:cNvSpPr/>
          <p:nvPr/>
        </p:nvSpPr>
        <p:spPr>
          <a:xfrm>
            <a:off x="798371" y="8470900"/>
            <a:ext cx="12121498" cy="1200329"/>
          </a:xfrm>
          <a:prstGeom prst="rect">
            <a:avLst/>
          </a:prstGeom>
        </p:spPr>
        <p:txBody>
          <a:bodyPr wrap="square">
            <a:spAutoFit/>
          </a:bodyPr>
          <a:lstStyle/>
          <a:p>
            <a:r>
              <a:rPr lang="tr-TR" sz="2400" dirty="0"/>
              <a:t>vi.	Yerel yerleştirmede son ölçüt olarak yaşça küçük olan öğrenciler öncelikle yerleştirilecektir.</a:t>
            </a:r>
          </a:p>
          <a:p>
            <a:r>
              <a:rPr lang="tr-TR" sz="2400" dirty="0"/>
              <a:t>c)	Öğrenciler, yerleştirme işlemleri sonucunda Yerel Yerleştirme İle Öğrenci Alan Okul tercihine yerleşmiş ise pansiyonlu okul yerleştirmelerine yaptıkları tercihler dikkate alınmayacaktır.</a:t>
            </a:r>
          </a:p>
        </p:txBody>
      </p:sp>
      <p:sp>
        <p:nvSpPr>
          <p:cNvPr id="19" name="Alt Bilgi Yer Tutucusu 18">
            <a:extLst>
              <a:ext uri="{FF2B5EF4-FFF2-40B4-BE49-F238E27FC236}">
                <a16:creationId xmlns:a16="http://schemas.microsoft.com/office/drawing/2014/main" xmlns="" id="{B2DECA64-3715-4208-9F7F-9799510D20DD}"/>
              </a:ext>
            </a:extLst>
          </p:cNvPr>
          <p:cNvSpPr>
            <a:spLocks noGrp="1"/>
          </p:cNvSpPr>
          <p:nvPr>
            <p:ph type="ftr" sz="quarter" idx="5"/>
          </p:nvPr>
        </p:nvSpPr>
        <p:spPr/>
        <p:txBody>
          <a:bodyPr/>
          <a:lstStyle/>
          <a:p>
            <a:r>
              <a:rPr lang="tr-TR" dirty="0" smtClean="0"/>
              <a:t>BİTLİS </a:t>
            </a:r>
            <a:r>
              <a:rPr lang="tr-TR" dirty="0"/>
              <a:t>MEM 27.06.2018</a:t>
            </a:r>
          </a:p>
        </p:txBody>
      </p:sp>
      <p:sp>
        <p:nvSpPr>
          <p:cNvPr id="20" name="Slayt Numarası Yer Tutucusu 19">
            <a:extLst>
              <a:ext uri="{FF2B5EF4-FFF2-40B4-BE49-F238E27FC236}">
                <a16:creationId xmlns:a16="http://schemas.microsoft.com/office/drawing/2014/main" xmlns="" id="{292854F7-C042-48F7-B2E3-488F87E6FBF2}"/>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27</a:t>
            </a:fld>
            <a:endParaRPr lang="tr-TR" spc="10" dirty="0"/>
          </a:p>
        </p:txBody>
      </p:sp>
    </p:spTree>
    <p:extLst>
      <p:ext uri="{BB962C8B-B14F-4D97-AF65-F5344CB8AC3E}">
        <p14:creationId xmlns:p14="http://schemas.microsoft.com/office/powerpoint/2010/main" val="34107709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Dikdörtgen 4">
            <a:extLst>
              <a:ext uri="{FF2B5EF4-FFF2-40B4-BE49-F238E27FC236}">
                <a16:creationId xmlns:a16="http://schemas.microsoft.com/office/drawing/2014/main" xmlns="" id="{DA74F26C-5CBB-4071-A890-5B2414356AC3}"/>
              </a:ext>
            </a:extLst>
          </p:cNvPr>
          <p:cNvSpPr/>
          <p:nvPr/>
        </p:nvSpPr>
        <p:spPr>
          <a:xfrm>
            <a:off x="1261269" y="4889500"/>
            <a:ext cx="13391519" cy="646331"/>
          </a:xfrm>
          <a:prstGeom prst="rect">
            <a:avLst/>
          </a:prstGeom>
        </p:spPr>
        <p:txBody>
          <a:bodyPr wrap="square">
            <a:spAutoFit/>
          </a:bodyPr>
          <a:lstStyle/>
          <a:p>
            <a:r>
              <a:rPr lang="tr-TR" sz="3600" dirty="0"/>
              <a:t>1.6.	OKUL MÜDÜRLÜKLERİNCE YAPILACAK İŞLEMLER</a:t>
            </a:r>
          </a:p>
        </p:txBody>
      </p:sp>
      <p:sp>
        <p:nvSpPr>
          <p:cNvPr id="6" name="Alt Bilgi Yer Tutucusu 5">
            <a:extLst>
              <a:ext uri="{FF2B5EF4-FFF2-40B4-BE49-F238E27FC236}">
                <a16:creationId xmlns:a16="http://schemas.microsoft.com/office/drawing/2014/main" xmlns="" id="{7A3EB4A4-855B-461F-B244-5B23D97AD6AA}"/>
              </a:ext>
            </a:extLst>
          </p:cNvPr>
          <p:cNvSpPr>
            <a:spLocks noGrp="1"/>
          </p:cNvSpPr>
          <p:nvPr>
            <p:ph type="ftr" sz="quarter" idx="5"/>
          </p:nvPr>
        </p:nvSpPr>
        <p:spPr/>
        <p:txBody>
          <a:bodyPr/>
          <a:lstStyle/>
          <a:p>
            <a:r>
              <a:rPr lang="tr-TR" dirty="0" smtClean="0"/>
              <a:t>BİTLİS </a:t>
            </a:r>
            <a:r>
              <a:rPr lang="tr-TR" dirty="0"/>
              <a:t>MEM 27.06.2018</a:t>
            </a:r>
          </a:p>
        </p:txBody>
      </p:sp>
      <p:sp>
        <p:nvSpPr>
          <p:cNvPr id="7" name="Slayt Numarası Yer Tutucusu 6">
            <a:extLst>
              <a:ext uri="{FF2B5EF4-FFF2-40B4-BE49-F238E27FC236}">
                <a16:creationId xmlns:a16="http://schemas.microsoft.com/office/drawing/2014/main" xmlns="" id="{9B01AA03-AAE6-4CFD-A7DD-895290DCC634}"/>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28</a:t>
            </a:fld>
            <a:endParaRPr lang="tr-TR" spc="10" dirty="0"/>
          </a:p>
        </p:txBody>
      </p:sp>
    </p:spTree>
    <p:extLst>
      <p:ext uri="{BB962C8B-B14F-4D97-AF65-F5344CB8AC3E}">
        <p14:creationId xmlns:p14="http://schemas.microsoft.com/office/powerpoint/2010/main" val="24407083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xmlns="" id="{14453369-3EF2-45A3-91F2-25B84F743532}"/>
              </a:ext>
            </a:extLst>
          </p:cNvPr>
          <p:cNvSpPr/>
          <p:nvPr/>
        </p:nvSpPr>
        <p:spPr>
          <a:xfrm>
            <a:off x="575469" y="1689100"/>
            <a:ext cx="13258799" cy="6709529"/>
          </a:xfrm>
          <a:prstGeom prst="rect">
            <a:avLst/>
          </a:prstGeom>
        </p:spPr>
        <p:txBody>
          <a:bodyPr wrap="square">
            <a:spAutoFit/>
          </a:bodyPr>
          <a:lstStyle/>
          <a:p>
            <a:pPr algn="ctr"/>
            <a:r>
              <a:rPr lang="tr-TR" sz="3200" b="1" dirty="0"/>
              <a:t>1.6.1.	Ortaokul / İmam Hatip Ortaokulu Müdürlüklerinin Yapacağı İşlemler:</a:t>
            </a:r>
          </a:p>
          <a:p>
            <a:endParaRPr lang="tr-TR" dirty="0"/>
          </a:p>
          <a:p>
            <a:pPr algn="just"/>
            <a:r>
              <a:rPr lang="tr-TR" sz="3200" dirty="0"/>
              <a:t>a)	Öğrencilerin tercih ve talep başvurularını onaylamak,</a:t>
            </a:r>
          </a:p>
          <a:p>
            <a:pPr algn="just"/>
            <a:r>
              <a:rPr lang="tr-TR" sz="3200" dirty="0"/>
              <a:t>b)	Tercih ve yerleştirme işlemleri ile ilgili okul idaresince ve rehber öğretmenlerle birlikte velileri bilgilendirmek,</a:t>
            </a:r>
          </a:p>
          <a:p>
            <a:pPr algn="just"/>
            <a:r>
              <a:rPr lang="tr-TR" sz="3200" dirty="0"/>
              <a:t>c)	Tercih işlemlerini, öğrenci velisinin doldurduğu “Yerleştirme Tercihleri İçin Ön Çalışma Formu EK-1”e bağlı kalarak 02-13 Temmuz 2018 tarihleri arasında yapmak ve onaylamak,</a:t>
            </a:r>
          </a:p>
          <a:p>
            <a:pPr algn="just"/>
            <a:r>
              <a:rPr lang="tr-TR" sz="3200" dirty="0"/>
              <a:t>ç) Elektronik ortamda onaylanan tercih bilgilerinin 2 (iki) nüsha çıktısını alıp veliye imzalattıktan sonra 1 (bir) nüshasını okulda saklayıp, diğer nüshasını veliye vermek,</a:t>
            </a:r>
          </a:p>
          <a:p>
            <a:pPr algn="just"/>
            <a:r>
              <a:rPr lang="tr-TR" sz="3200" dirty="0"/>
              <a:t>d)	Kayıt alanındaki bir ortaokula bu kılavuzun 1.5.2. maddesinin b) fıkrasında sayılan nedenlerle sonradan gelen öğrencilerin, durumlarını belgelemeleri halinde, tercih onaylama ekranına işlemek ve belgeleri saklamak,</a:t>
            </a:r>
          </a:p>
        </p:txBody>
      </p:sp>
      <p:sp>
        <p:nvSpPr>
          <p:cNvPr id="4" name="Alt Bilgi Yer Tutucusu 3">
            <a:extLst>
              <a:ext uri="{FF2B5EF4-FFF2-40B4-BE49-F238E27FC236}">
                <a16:creationId xmlns:a16="http://schemas.microsoft.com/office/drawing/2014/main" xmlns="" id="{E3BCE7EE-8595-405A-A3DC-12411EC75597}"/>
              </a:ext>
            </a:extLst>
          </p:cNvPr>
          <p:cNvSpPr>
            <a:spLocks noGrp="1"/>
          </p:cNvSpPr>
          <p:nvPr>
            <p:ph type="ftr" sz="quarter" idx="5"/>
          </p:nvPr>
        </p:nvSpPr>
        <p:spPr/>
        <p:txBody>
          <a:bodyPr/>
          <a:lstStyle/>
          <a:p>
            <a:r>
              <a:rPr lang="tr-TR" dirty="0" smtClean="0"/>
              <a:t>BİTLİS </a:t>
            </a:r>
            <a:r>
              <a:rPr lang="tr-TR" dirty="0"/>
              <a:t>MEM 27.06.2018</a:t>
            </a:r>
          </a:p>
        </p:txBody>
      </p:sp>
      <p:sp>
        <p:nvSpPr>
          <p:cNvPr id="5" name="Slayt Numarası Yer Tutucusu 4">
            <a:extLst>
              <a:ext uri="{FF2B5EF4-FFF2-40B4-BE49-F238E27FC236}">
                <a16:creationId xmlns:a16="http://schemas.microsoft.com/office/drawing/2014/main" xmlns="" id="{B44AB13F-99D1-4777-AE4A-07B4537EE64E}"/>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29</a:t>
            </a:fld>
            <a:endParaRPr lang="tr-TR" spc="10" dirty="0"/>
          </a:p>
        </p:txBody>
      </p:sp>
    </p:spTree>
    <p:extLst>
      <p:ext uri="{BB962C8B-B14F-4D97-AF65-F5344CB8AC3E}">
        <p14:creationId xmlns:p14="http://schemas.microsoft.com/office/powerpoint/2010/main" val="110395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Alt Bilgi Yer Tutucusu 5">
            <a:extLst>
              <a:ext uri="{FF2B5EF4-FFF2-40B4-BE49-F238E27FC236}">
                <a16:creationId xmlns:a16="http://schemas.microsoft.com/office/drawing/2014/main" xmlns="" id="{E9E630EA-BF00-460D-A6FA-166017587DA3}"/>
              </a:ext>
            </a:extLst>
          </p:cNvPr>
          <p:cNvSpPr>
            <a:spLocks noGrp="1"/>
          </p:cNvSpPr>
          <p:nvPr>
            <p:ph type="ftr" sz="quarter" idx="5"/>
          </p:nvPr>
        </p:nvSpPr>
        <p:spPr/>
        <p:txBody>
          <a:bodyPr/>
          <a:lstStyle/>
          <a:p>
            <a:r>
              <a:rPr lang="tr-TR" dirty="0" smtClean="0"/>
              <a:t>BİTLİS </a:t>
            </a:r>
            <a:r>
              <a:rPr lang="tr-TR" dirty="0"/>
              <a:t>MEM 27.06.2018</a:t>
            </a:r>
          </a:p>
        </p:txBody>
      </p:sp>
      <p:sp>
        <p:nvSpPr>
          <p:cNvPr id="5" name="object 5"/>
          <p:cNvSpPr txBox="1">
            <a:spLocks noGrp="1"/>
          </p:cNvSpPr>
          <p:nvPr>
            <p:ph type="sldNum" sz="quarter" idx="7"/>
          </p:nvPr>
        </p:nvSpPr>
        <p:spPr>
          <a:xfrm>
            <a:off x="20126872" y="10110263"/>
            <a:ext cx="4277322" cy="171201"/>
          </a:xfrm>
          <a:prstGeom prst="rect">
            <a:avLst/>
          </a:prstGeom>
        </p:spPr>
        <p:txBody>
          <a:bodyPr vert="horz" wrap="square" lIns="0" tIns="9525" rIns="0" bIns="0" rtlCol="0" anchor="ctr">
            <a:spAutoFit/>
          </a:bodyPr>
          <a:lstStyle/>
          <a:p>
            <a:pPr marL="25404">
              <a:spcBef>
                <a:spcPts val="75"/>
              </a:spcBef>
            </a:pPr>
            <a:fld id="{81D60167-4931-47E6-BA6A-407CBD079E47}" type="slidenum">
              <a:rPr spc="10" dirty="0"/>
              <a:pPr marL="25404">
                <a:spcBef>
                  <a:spcPts val="75"/>
                </a:spcBef>
              </a:pPr>
              <a:t>3</a:t>
            </a:fld>
            <a:endParaRPr spc="10" dirty="0"/>
          </a:p>
        </p:txBody>
      </p:sp>
      <p:sp>
        <p:nvSpPr>
          <p:cNvPr id="2" name="object 2"/>
          <p:cNvSpPr txBox="1"/>
          <p:nvPr/>
        </p:nvSpPr>
        <p:spPr>
          <a:xfrm>
            <a:off x="8276120" y="404875"/>
            <a:ext cx="1921511" cy="163507"/>
          </a:xfrm>
          <a:prstGeom prst="rect">
            <a:avLst/>
          </a:prstGeom>
        </p:spPr>
        <p:txBody>
          <a:bodyPr vert="horz" wrap="square" lIns="0" tIns="17146" rIns="0" bIns="0" rtlCol="0">
            <a:spAutoFit/>
          </a:bodyPr>
          <a:lstStyle/>
          <a:p>
            <a:pPr marL="12702">
              <a:spcBef>
                <a:spcPts val="134"/>
              </a:spcBef>
            </a:pPr>
            <a:r>
              <a:rPr sz="950" spc="10" dirty="0">
                <a:solidFill>
                  <a:srgbClr val="006FBF"/>
                </a:solidFill>
                <a:latin typeface="Times New Roman"/>
                <a:cs typeface="Times New Roman"/>
              </a:rPr>
              <a:t>2018 Tercih ve Yerleştirme</a:t>
            </a:r>
            <a:r>
              <a:rPr sz="950" spc="40" dirty="0">
                <a:solidFill>
                  <a:srgbClr val="006FBF"/>
                </a:solidFill>
                <a:latin typeface="Times New Roman"/>
                <a:cs typeface="Times New Roman"/>
              </a:rPr>
              <a:t> </a:t>
            </a:r>
            <a:r>
              <a:rPr sz="950" spc="10" dirty="0">
                <a:solidFill>
                  <a:srgbClr val="006FBF"/>
                </a:solidFill>
                <a:latin typeface="Times New Roman"/>
                <a:cs typeface="Times New Roman"/>
              </a:rPr>
              <a:t>Kılavuzu</a:t>
            </a:r>
            <a:endParaRPr sz="950">
              <a:latin typeface="Times New Roman"/>
              <a:cs typeface="Times New Roman"/>
            </a:endParaRPr>
          </a:p>
        </p:txBody>
      </p:sp>
      <p:sp>
        <p:nvSpPr>
          <p:cNvPr id="3" name="object 3"/>
          <p:cNvSpPr txBox="1"/>
          <p:nvPr/>
        </p:nvSpPr>
        <p:spPr>
          <a:xfrm>
            <a:off x="4295547" y="1087630"/>
            <a:ext cx="5246370" cy="197489"/>
          </a:xfrm>
          <a:prstGeom prst="rect">
            <a:avLst/>
          </a:prstGeom>
        </p:spPr>
        <p:txBody>
          <a:bodyPr vert="horz" wrap="square" lIns="0" tIns="12699" rIns="0" bIns="0" rtlCol="0">
            <a:spAutoFit/>
          </a:bodyPr>
          <a:lstStyle/>
          <a:p>
            <a:pPr marL="12702">
              <a:spcBef>
                <a:spcPts val="100"/>
              </a:spcBef>
            </a:pPr>
            <a:r>
              <a:rPr b="1" spc="-8" baseline="2314" dirty="0">
                <a:latin typeface="Times New Roman"/>
                <a:cs typeface="Times New Roman"/>
              </a:rPr>
              <a:t>ORTAÖĞRETİM KURUMLARINA </a:t>
            </a:r>
            <a:r>
              <a:rPr sz="1200" b="1" dirty="0">
                <a:latin typeface="Times New Roman"/>
                <a:cs typeface="Times New Roman"/>
              </a:rPr>
              <a:t>TERCİH VE </a:t>
            </a:r>
            <a:r>
              <a:rPr sz="1200" b="1" spc="-6" dirty="0">
                <a:latin typeface="Times New Roman"/>
                <a:cs typeface="Times New Roman"/>
              </a:rPr>
              <a:t>YERLEŞTİRME</a:t>
            </a:r>
            <a:r>
              <a:rPr sz="1200" b="1" spc="50" dirty="0">
                <a:latin typeface="Times New Roman"/>
                <a:cs typeface="Times New Roman"/>
              </a:rPr>
              <a:t> </a:t>
            </a:r>
            <a:r>
              <a:rPr sz="1200" b="1" spc="-6" dirty="0">
                <a:latin typeface="Times New Roman"/>
                <a:cs typeface="Times New Roman"/>
              </a:rPr>
              <a:t>TAKVİMİ</a:t>
            </a:r>
            <a:endParaRPr sz="1200">
              <a:latin typeface="Times New Roman"/>
              <a:cs typeface="Times New Roman"/>
            </a:endParaRPr>
          </a:p>
        </p:txBody>
      </p:sp>
      <p:graphicFrame>
        <p:nvGraphicFramePr>
          <p:cNvPr id="4" name="object 4"/>
          <p:cNvGraphicFramePr>
            <a:graphicFrameLocks noGrp="1"/>
          </p:cNvGraphicFramePr>
          <p:nvPr>
            <p:extLst>
              <p:ext uri="{D42A27DB-BD31-4B8C-83A1-F6EECF244321}">
                <p14:modId xmlns:p14="http://schemas.microsoft.com/office/powerpoint/2010/main" val="2511492702"/>
              </p:ext>
            </p:extLst>
          </p:nvPr>
        </p:nvGraphicFramePr>
        <p:xfrm>
          <a:off x="3993546" y="1289305"/>
          <a:ext cx="6261100" cy="8068531"/>
        </p:xfrm>
        <a:graphic>
          <a:graphicData uri="http://schemas.openxmlformats.org/drawingml/2006/table">
            <a:tbl>
              <a:tblPr firstRow="1" bandRow="1">
                <a:tableStyleId>{2D5ABB26-0587-4C30-8999-92F81FD0307C}</a:tableStyleId>
              </a:tblPr>
              <a:tblGrid>
                <a:gridCol w="2322830">
                  <a:extLst>
                    <a:ext uri="{9D8B030D-6E8A-4147-A177-3AD203B41FA5}">
                      <a16:colId xmlns:a16="http://schemas.microsoft.com/office/drawing/2014/main" xmlns="" val="20000"/>
                    </a:ext>
                  </a:extLst>
                </a:gridCol>
                <a:gridCol w="3938270">
                  <a:extLst>
                    <a:ext uri="{9D8B030D-6E8A-4147-A177-3AD203B41FA5}">
                      <a16:colId xmlns:a16="http://schemas.microsoft.com/office/drawing/2014/main" xmlns="" val="20001"/>
                    </a:ext>
                  </a:extLst>
                </a:gridCol>
              </a:tblGrid>
              <a:tr h="307341">
                <a:tc>
                  <a:txBody>
                    <a:bodyPr/>
                    <a:lstStyle/>
                    <a:p>
                      <a:pPr marL="499109">
                        <a:lnSpc>
                          <a:spcPct val="100000"/>
                        </a:lnSpc>
                        <a:spcBef>
                          <a:spcPts val="525"/>
                        </a:spcBef>
                      </a:pPr>
                      <a:r>
                        <a:rPr sz="1100" b="1" dirty="0">
                          <a:latin typeface="Times New Roman"/>
                          <a:cs typeface="Times New Roman"/>
                        </a:rPr>
                        <a:t>TARİH</a:t>
                      </a:r>
                      <a:endParaRPr sz="1100">
                        <a:latin typeface="Times New Roman"/>
                        <a:cs typeface="Times New Roman"/>
                      </a:endParaRPr>
                    </a:p>
                  </a:txBody>
                  <a:tcPr marL="0" marR="0" marT="666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DD6EE"/>
                    </a:solidFill>
                  </a:tcPr>
                </a:tc>
                <a:tc>
                  <a:txBody>
                    <a:bodyPr/>
                    <a:lstStyle/>
                    <a:p>
                      <a:pPr marL="1310640">
                        <a:lnSpc>
                          <a:spcPct val="100000"/>
                        </a:lnSpc>
                        <a:spcBef>
                          <a:spcPts val="525"/>
                        </a:spcBef>
                      </a:pPr>
                      <a:r>
                        <a:rPr sz="1100" b="1" dirty="0">
                          <a:latin typeface="Times New Roman"/>
                          <a:cs typeface="Times New Roman"/>
                        </a:rPr>
                        <a:t>İŞLEM</a:t>
                      </a:r>
                      <a:endParaRPr sz="1100">
                        <a:latin typeface="Times New Roman"/>
                        <a:cs typeface="Times New Roman"/>
                      </a:endParaRPr>
                    </a:p>
                  </a:txBody>
                  <a:tcPr marL="0" marR="0" marT="666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DD6EE"/>
                    </a:solidFill>
                  </a:tcPr>
                </a:tc>
                <a:extLst>
                  <a:ext uri="{0D108BD9-81ED-4DB2-BD59-A6C34878D82A}">
                    <a16:rowId xmlns:a16="http://schemas.microsoft.com/office/drawing/2014/main" xmlns="" val="10000"/>
                  </a:ext>
                </a:extLst>
              </a:tr>
              <a:tr h="304800">
                <a:tc>
                  <a:txBody>
                    <a:bodyPr/>
                    <a:lstStyle/>
                    <a:p>
                      <a:pPr marL="710565">
                        <a:lnSpc>
                          <a:spcPct val="100000"/>
                        </a:lnSpc>
                        <a:spcBef>
                          <a:spcPts val="525"/>
                        </a:spcBef>
                      </a:pPr>
                      <a:r>
                        <a:rPr sz="1100" b="1" dirty="0">
                          <a:latin typeface="Times New Roman"/>
                          <a:cs typeface="Times New Roman"/>
                        </a:rPr>
                        <a:t>26 </a:t>
                      </a:r>
                      <a:r>
                        <a:rPr sz="1100" b="1" spc="-5" dirty="0">
                          <a:latin typeface="Times New Roman"/>
                          <a:cs typeface="Times New Roman"/>
                        </a:rPr>
                        <a:t>Haziran</a:t>
                      </a:r>
                      <a:r>
                        <a:rPr sz="1100" b="1" spc="-15" dirty="0">
                          <a:latin typeface="Times New Roman"/>
                          <a:cs typeface="Times New Roman"/>
                        </a:rPr>
                        <a:t> </a:t>
                      </a:r>
                      <a:r>
                        <a:rPr sz="1100" b="1" dirty="0">
                          <a:latin typeface="Times New Roman"/>
                          <a:cs typeface="Times New Roman"/>
                        </a:rPr>
                        <a:t>2018</a:t>
                      </a:r>
                      <a:endParaRPr sz="1100">
                        <a:latin typeface="Times New Roman"/>
                        <a:cs typeface="Times New Roman"/>
                      </a:endParaRPr>
                    </a:p>
                  </a:txBody>
                  <a:tcPr marL="0" marR="0" marT="666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5565">
                        <a:lnSpc>
                          <a:spcPct val="100000"/>
                        </a:lnSpc>
                        <a:spcBef>
                          <a:spcPts val="525"/>
                        </a:spcBef>
                      </a:pPr>
                      <a:r>
                        <a:rPr sz="1100" b="1" spc="-5" dirty="0">
                          <a:latin typeface="Times New Roman"/>
                          <a:cs typeface="Times New Roman"/>
                        </a:rPr>
                        <a:t>Merkezî Sınav Puanlarının İlanı</a:t>
                      </a:r>
                      <a:endParaRPr sz="1100">
                        <a:latin typeface="Times New Roman"/>
                        <a:cs typeface="Times New Roman"/>
                      </a:endParaRPr>
                    </a:p>
                  </a:txBody>
                  <a:tcPr marL="0" marR="0" marT="666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1"/>
                  </a:ext>
                </a:extLst>
              </a:tr>
              <a:tr h="661035">
                <a:tc>
                  <a:txBody>
                    <a:bodyPr/>
                    <a:lstStyle/>
                    <a:p>
                      <a:pPr>
                        <a:lnSpc>
                          <a:spcPct val="100000"/>
                        </a:lnSpc>
                      </a:pPr>
                      <a:endParaRPr sz="1300">
                        <a:latin typeface="Times New Roman"/>
                        <a:cs typeface="Times New Roman"/>
                      </a:endParaRPr>
                    </a:p>
                    <a:p>
                      <a:pPr>
                        <a:lnSpc>
                          <a:spcPct val="100000"/>
                        </a:lnSpc>
                        <a:spcBef>
                          <a:spcPts val="45"/>
                        </a:spcBef>
                      </a:pPr>
                      <a:endParaRPr sz="1300">
                        <a:latin typeface="Times New Roman"/>
                        <a:cs typeface="Times New Roman"/>
                      </a:endParaRPr>
                    </a:p>
                    <a:p>
                      <a:pPr marL="233045">
                        <a:lnSpc>
                          <a:spcPct val="100000"/>
                        </a:lnSpc>
                      </a:pPr>
                      <a:r>
                        <a:rPr sz="1100" b="1" dirty="0">
                          <a:latin typeface="Times New Roman"/>
                          <a:cs typeface="Times New Roman"/>
                        </a:rPr>
                        <a:t>27 </a:t>
                      </a:r>
                      <a:r>
                        <a:rPr sz="1100" b="1" spc="-5" dirty="0">
                          <a:latin typeface="Times New Roman"/>
                          <a:cs typeface="Times New Roman"/>
                        </a:rPr>
                        <a:t>Haziran- </a:t>
                      </a:r>
                      <a:r>
                        <a:rPr sz="1100" b="1" dirty="0">
                          <a:latin typeface="Times New Roman"/>
                          <a:cs typeface="Times New Roman"/>
                        </a:rPr>
                        <a:t>13 </a:t>
                      </a:r>
                      <a:r>
                        <a:rPr sz="1100" b="1" spc="-5" dirty="0">
                          <a:latin typeface="Times New Roman"/>
                          <a:cs typeface="Times New Roman"/>
                        </a:rPr>
                        <a:t>Temmuz</a:t>
                      </a:r>
                      <a:r>
                        <a:rPr sz="1100" b="1" spc="-30" dirty="0">
                          <a:latin typeface="Times New Roman"/>
                          <a:cs typeface="Times New Roman"/>
                        </a:rPr>
                        <a:t> </a:t>
                      </a:r>
                      <a:r>
                        <a:rPr sz="1100" b="1" dirty="0">
                          <a:latin typeface="Times New Roman"/>
                          <a:cs typeface="Times New Roman"/>
                        </a:rPr>
                        <a:t>2018</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5565" marR="60325" algn="just">
                        <a:lnSpc>
                          <a:spcPct val="95800"/>
                        </a:lnSpc>
                        <a:spcBef>
                          <a:spcPts val="585"/>
                        </a:spcBef>
                      </a:pPr>
                      <a:r>
                        <a:rPr sz="1100" b="1" spc="-5" dirty="0">
                          <a:latin typeface="Times New Roman"/>
                          <a:cs typeface="Times New Roman"/>
                        </a:rPr>
                        <a:t>Özel Ortaöğretim Kurumlarının Kayıt İşlemleri </a:t>
                      </a:r>
                      <a:r>
                        <a:rPr sz="1100" b="1" dirty="0">
                          <a:latin typeface="Times New Roman"/>
                          <a:cs typeface="Times New Roman"/>
                        </a:rPr>
                        <a:t>ile  </a:t>
                      </a:r>
                      <a:r>
                        <a:rPr sz="1100" b="1" spc="-5" dirty="0">
                          <a:latin typeface="Times New Roman"/>
                          <a:cs typeface="Times New Roman"/>
                        </a:rPr>
                        <a:t>Yetenek Sınavıyla öğrenci alan okulların iş </a:t>
                      </a:r>
                      <a:r>
                        <a:rPr sz="1100" b="1" dirty="0">
                          <a:latin typeface="Times New Roman"/>
                          <a:cs typeface="Times New Roman"/>
                        </a:rPr>
                        <a:t>ve </a:t>
                      </a:r>
                      <a:r>
                        <a:rPr sz="1100" b="1" spc="-5" dirty="0">
                          <a:latin typeface="Times New Roman"/>
                          <a:cs typeface="Times New Roman"/>
                        </a:rPr>
                        <a:t>işlemlerinin  </a:t>
                      </a:r>
                      <a:r>
                        <a:rPr sz="1100" b="1" dirty="0">
                          <a:latin typeface="Times New Roman"/>
                          <a:cs typeface="Times New Roman"/>
                        </a:rPr>
                        <a:t>ve </a:t>
                      </a:r>
                      <a:r>
                        <a:rPr sz="1100" b="1" spc="-5" dirty="0">
                          <a:latin typeface="Times New Roman"/>
                          <a:cs typeface="Times New Roman"/>
                        </a:rPr>
                        <a:t>kayıtlarının</a:t>
                      </a:r>
                      <a:r>
                        <a:rPr sz="1100" b="1" spc="-10" dirty="0">
                          <a:latin typeface="Times New Roman"/>
                          <a:cs typeface="Times New Roman"/>
                        </a:rPr>
                        <a:t> </a:t>
                      </a:r>
                      <a:r>
                        <a:rPr sz="1100" b="1" spc="-5" dirty="0">
                          <a:latin typeface="Times New Roman"/>
                          <a:cs typeface="Times New Roman"/>
                        </a:rPr>
                        <a:t>tamamlanması</a:t>
                      </a:r>
                      <a:endParaRPr sz="1100">
                        <a:latin typeface="Times New Roman"/>
                        <a:cs typeface="Times New Roman"/>
                      </a:endParaRPr>
                    </a:p>
                  </a:txBody>
                  <a:tcPr marL="0" marR="0" marT="7429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2"/>
                  </a:ext>
                </a:extLst>
              </a:tr>
              <a:tr h="304800">
                <a:tc>
                  <a:txBody>
                    <a:bodyPr/>
                    <a:lstStyle/>
                    <a:p>
                      <a:pPr marL="689610">
                        <a:lnSpc>
                          <a:spcPct val="100000"/>
                        </a:lnSpc>
                        <a:spcBef>
                          <a:spcPts val="525"/>
                        </a:spcBef>
                      </a:pPr>
                      <a:r>
                        <a:rPr sz="1100" b="1" dirty="0">
                          <a:latin typeface="Times New Roman"/>
                          <a:cs typeface="Times New Roman"/>
                        </a:rPr>
                        <a:t>02 </a:t>
                      </a:r>
                      <a:r>
                        <a:rPr sz="1100" b="1" spc="-5" dirty="0">
                          <a:latin typeface="Times New Roman"/>
                          <a:cs typeface="Times New Roman"/>
                        </a:rPr>
                        <a:t>Temmuz</a:t>
                      </a:r>
                      <a:r>
                        <a:rPr sz="1100" b="1" spc="-15" dirty="0">
                          <a:latin typeface="Times New Roman"/>
                          <a:cs typeface="Times New Roman"/>
                        </a:rPr>
                        <a:t> </a:t>
                      </a:r>
                      <a:r>
                        <a:rPr sz="1100" b="1" dirty="0">
                          <a:latin typeface="Times New Roman"/>
                          <a:cs typeface="Times New Roman"/>
                        </a:rPr>
                        <a:t>2018</a:t>
                      </a:r>
                      <a:endParaRPr sz="1100">
                        <a:latin typeface="Times New Roman"/>
                        <a:cs typeface="Times New Roman"/>
                      </a:endParaRPr>
                    </a:p>
                  </a:txBody>
                  <a:tcPr marL="0" marR="0" marT="666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5565">
                        <a:lnSpc>
                          <a:spcPct val="100000"/>
                        </a:lnSpc>
                        <a:spcBef>
                          <a:spcPts val="525"/>
                        </a:spcBef>
                      </a:pPr>
                      <a:r>
                        <a:rPr sz="1100" b="1" spc="-5" dirty="0">
                          <a:latin typeface="Times New Roman"/>
                          <a:cs typeface="Times New Roman"/>
                        </a:rPr>
                        <a:t>Tercihlere </a:t>
                      </a:r>
                      <a:r>
                        <a:rPr sz="1100" b="1" dirty="0">
                          <a:latin typeface="Times New Roman"/>
                          <a:cs typeface="Times New Roman"/>
                        </a:rPr>
                        <a:t>Esas </a:t>
                      </a:r>
                      <a:r>
                        <a:rPr sz="1100" b="1" spc="-5" dirty="0">
                          <a:latin typeface="Times New Roman"/>
                          <a:cs typeface="Times New Roman"/>
                        </a:rPr>
                        <a:t>Kontenjan Tablolarının</a:t>
                      </a:r>
                      <a:r>
                        <a:rPr sz="1100" b="1" spc="0" dirty="0">
                          <a:latin typeface="Times New Roman"/>
                          <a:cs typeface="Times New Roman"/>
                        </a:rPr>
                        <a:t> </a:t>
                      </a:r>
                      <a:r>
                        <a:rPr sz="1100" b="1" spc="-5" dirty="0">
                          <a:latin typeface="Times New Roman"/>
                          <a:cs typeface="Times New Roman"/>
                        </a:rPr>
                        <a:t>İlanı</a:t>
                      </a:r>
                      <a:endParaRPr sz="1100">
                        <a:latin typeface="Times New Roman"/>
                        <a:cs typeface="Times New Roman"/>
                      </a:endParaRPr>
                    </a:p>
                  </a:txBody>
                  <a:tcPr marL="0" marR="0" marT="666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3"/>
                  </a:ext>
                </a:extLst>
              </a:tr>
              <a:tr h="298450">
                <a:tc>
                  <a:txBody>
                    <a:bodyPr/>
                    <a:lstStyle/>
                    <a:p>
                      <a:pPr marL="509270">
                        <a:lnSpc>
                          <a:spcPct val="100000"/>
                        </a:lnSpc>
                        <a:spcBef>
                          <a:spcPts val="525"/>
                        </a:spcBef>
                      </a:pPr>
                      <a:r>
                        <a:rPr sz="1100" b="1" dirty="0">
                          <a:latin typeface="Times New Roman"/>
                          <a:cs typeface="Times New Roman"/>
                        </a:rPr>
                        <a:t>02-13 </a:t>
                      </a:r>
                      <a:r>
                        <a:rPr sz="1100" b="1" spc="-5" dirty="0">
                          <a:latin typeface="Times New Roman"/>
                          <a:cs typeface="Times New Roman"/>
                        </a:rPr>
                        <a:t>Temmuz</a:t>
                      </a:r>
                      <a:r>
                        <a:rPr sz="1100" b="1" spc="-15" dirty="0">
                          <a:latin typeface="Times New Roman"/>
                          <a:cs typeface="Times New Roman"/>
                        </a:rPr>
                        <a:t> </a:t>
                      </a:r>
                      <a:r>
                        <a:rPr sz="1100" b="1" dirty="0">
                          <a:latin typeface="Times New Roman"/>
                          <a:cs typeface="Times New Roman"/>
                        </a:rPr>
                        <a:t>2018</a:t>
                      </a:r>
                      <a:endParaRPr sz="1100">
                        <a:latin typeface="Times New Roman"/>
                        <a:cs typeface="Times New Roman"/>
                      </a:endParaRPr>
                    </a:p>
                  </a:txBody>
                  <a:tcPr marL="0" marR="0" marT="666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5565">
                        <a:lnSpc>
                          <a:spcPct val="100000"/>
                        </a:lnSpc>
                        <a:spcBef>
                          <a:spcPts val="525"/>
                        </a:spcBef>
                      </a:pPr>
                      <a:r>
                        <a:rPr sz="1100" b="1" spc="-5" dirty="0">
                          <a:latin typeface="Times New Roman"/>
                          <a:cs typeface="Times New Roman"/>
                        </a:rPr>
                        <a:t>Yerleştirme İşlemleri İçin Tercihlerin</a:t>
                      </a:r>
                      <a:r>
                        <a:rPr sz="1100" b="1" spc="0" dirty="0">
                          <a:latin typeface="Times New Roman"/>
                          <a:cs typeface="Times New Roman"/>
                        </a:rPr>
                        <a:t> </a:t>
                      </a:r>
                      <a:r>
                        <a:rPr sz="1100" b="1" spc="-5" dirty="0">
                          <a:latin typeface="Times New Roman"/>
                          <a:cs typeface="Times New Roman"/>
                        </a:rPr>
                        <a:t>Alınması</a:t>
                      </a:r>
                      <a:endParaRPr sz="1100">
                        <a:latin typeface="Times New Roman"/>
                        <a:cs typeface="Times New Roman"/>
                      </a:endParaRPr>
                    </a:p>
                  </a:txBody>
                  <a:tcPr marL="0" marR="0" marT="666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4"/>
                  </a:ext>
                </a:extLst>
              </a:tr>
              <a:tr h="552120">
                <a:tc>
                  <a:txBody>
                    <a:bodyPr/>
                    <a:lstStyle/>
                    <a:p>
                      <a:pPr marL="610870">
                        <a:lnSpc>
                          <a:spcPct val="100000"/>
                        </a:lnSpc>
                        <a:spcBef>
                          <a:spcPts val="525"/>
                        </a:spcBef>
                      </a:pPr>
                      <a:r>
                        <a:rPr sz="1100" b="1" dirty="0">
                          <a:latin typeface="Times New Roman"/>
                          <a:cs typeface="Times New Roman"/>
                        </a:rPr>
                        <a:t>30 </a:t>
                      </a:r>
                      <a:r>
                        <a:rPr sz="1100" b="1" spc="-5" dirty="0">
                          <a:latin typeface="Times New Roman"/>
                          <a:cs typeface="Times New Roman"/>
                        </a:rPr>
                        <a:t>Temmuz</a:t>
                      </a:r>
                      <a:r>
                        <a:rPr sz="1100" b="1" spc="-15" dirty="0">
                          <a:latin typeface="Times New Roman"/>
                          <a:cs typeface="Times New Roman"/>
                        </a:rPr>
                        <a:t> </a:t>
                      </a:r>
                      <a:r>
                        <a:rPr sz="1100" b="1" dirty="0">
                          <a:latin typeface="Times New Roman"/>
                          <a:cs typeface="Times New Roman"/>
                        </a:rPr>
                        <a:t>2018</a:t>
                      </a:r>
                      <a:endParaRPr sz="1100">
                        <a:latin typeface="Times New Roman"/>
                        <a:cs typeface="Times New Roman"/>
                      </a:endParaRPr>
                    </a:p>
                  </a:txBody>
                  <a:tcPr marL="0" marR="0" marT="666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5565" marR="60325">
                        <a:lnSpc>
                          <a:spcPts val="1390"/>
                        </a:lnSpc>
                        <a:spcBef>
                          <a:spcPts val="615"/>
                        </a:spcBef>
                      </a:pPr>
                      <a:r>
                        <a:rPr sz="1100" b="1" spc="-5" dirty="0">
                          <a:latin typeface="Times New Roman"/>
                          <a:cs typeface="Times New Roman"/>
                        </a:rPr>
                        <a:t>Yerleştirme Sonuçlarının </a:t>
                      </a:r>
                      <a:r>
                        <a:rPr sz="1100" b="1" dirty="0">
                          <a:latin typeface="Times New Roman"/>
                          <a:cs typeface="Times New Roman"/>
                        </a:rPr>
                        <a:t>ve Boş </a:t>
                      </a:r>
                      <a:r>
                        <a:rPr sz="1100" b="1" spc="-5" dirty="0">
                          <a:latin typeface="Times New Roman"/>
                          <a:cs typeface="Times New Roman"/>
                        </a:rPr>
                        <a:t>Kontenjanların İlan  Edilmesi</a:t>
                      </a:r>
                      <a:endParaRPr sz="1100">
                        <a:latin typeface="Times New Roman"/>
                        <a:cs typeface="Times New Roman"/>
                      </a:endParaRPr>
                    </a:p>
                  </a:txBody>
                  <a:tcPr marL="0" marR="0" marT="781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5"/>
                  </a:ext>
                </a:extLst>
              </a:tr>
              <a:tr h="552120">
                <a:tc>
                  <a:txBody>
                    <a:bodyPr/>
                    <a:lstStyle/>
                    <a:p>
                      <a:pPr marL="538480">
                        <a:lnSpc>
                          <a:spcPct val="100000"/>
                        </a:lnSpc>
                        <a:spcBef>
                          <a:spcPts val="525"/>
                        </a:spcBef>
                      </a:pPr>
                      <a:r>
                        <a:rPr sz="1100" b="1" dirty="0">
                          <a:latin typeface="Times New Roman"/>
                          <a:cs typeface="Times New Roman"/>
                        </a:rPr>
                        <a:t>06-10 </a:t>
                      </a:r>
                      <a:r>
                        <a:rPr sz="1100" b="1" spc="-5" dirty="0">
                          <a:latin typeface="Times New Roman"/>
                          <a:cs typeface="Times New Roman"/>
                        </a:rPr>
                        <a:t>Ağustos</a:t>
                      </a:r>
                      <a:r>
                        <a:rPr sz="1100" b="1" spc="-10" dirty="0">
                          <a:latin typeface="Times New Roman"/>
                          <a:cs typeface="Times New Roman"/>
                        </a:rPr>
                        <a:t> </a:t>
                      </a:r>
                      <a:r>
                        <a:rPr sz="1100" b="1" dirty="0">
                          <a:latin typeface="Times New Roman"/>
                          <a:cs typeface="Times New Roman"/>
                        </a:rPr>
                        <a:t>2018</a:t>
                      </a:r>
                      <a:endParaRPr sz="1100">
                        <a:latin typeface="Times New Roman"/>
                        <a:cs typeface="Times New Roman"/>
                      </a:endParaRPr>
                    </a:p>
                  </a:txBody>
                  <a:tcPr marL="0" marR="0" marT="666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5565" marR="60325">
                        <a:lnSpc>
                          <a:spcPts val="1390"/>
                        </a:lnSpc>
                        <a:spcBef>
                          <a:spcPts val="615"/>
                        </a:spcBef>
                        <a:tabLst>
                          <a:tab pos="1127760" algn="l"/>
                          <a:tab pos="1562100" algn="l"/>
                          <a:tab pos="1814830" algn="l"/>
                          <a:tab pos="2308860" algn="l"/>
                          <a:tab pos="2878455" algn="l"/>
                        </a:tabLst>
                      </a:pPr>
                      <a:r>
                        <a:rPr sz="1100" b="1" dirty="0">
                          <a:latin typeface="Times New Roman"/>
                          <a:cs typeface="Times New Roman"/>
                        </a:rPr>
                        <a:t>Y</a:t>
                      </a:r>
                      <a:r>
                        <a:rPr sz="1100" b="1" spc="-5" dirty="0">
                          <a:latin typeface="Times New Roman"/>
                          <a:cs typeface="Times New Roman"/>
                        </a:rPr>
                        <a:t>erle</a:t>
                      </a:r>
                      <a:r>
                        <a:rPr sz="1100" b="1" dirty="0">
                          <a:latin typeface="Times New Roman"/>
                          <a:cs typeface="Times New Roman"/>
                        </a:rPr>
                        <a:t>şt</a:t>
                      </a:r>
                      <a:r>
                        <a:rPr sz="1100" b="1" spc="-5" dirty="0">
                          <a:latin typeface="Times New Roman"/>
                          <a:cs typeface="Times New Roman"/>
                        </a:rPr>
                        <a:t>ir</a:t>
                      </a:r>
                      <a:r>
                        <a:rPr sz="1100" b="1" dirty="0">
                          <a:latin typeface="Times New Roman"/>
                          <a:cs typeface="Times New Roman"/>
                        </a:rPr>
                        <a:t>m</a:t>
                      </a:r>
                      <a:r>
                        <a:rPr sz="1100" b="1" spc="-5" dirty="0">
                          <a:latin typeface="Times New Roman"/>
                          <a:cs typeface="Times New Roman"/>
                        </a:rPr>
                        <a:t>e</a:t>
                      </a:r>
                      <a:r>
                        <a:rPr sz="1100" b="1" dirty="0">
                          <a:latin typeface="Times New Roman"/>
                          <a:cs typeface="Times New Roman"/>
                        </a:rPr>
                        <a:t>ye	Esas	1.	Nak</a:t>
                      </a:r>
                      <a:r>
                        <a:rPr sz="1100" b="1" spc="-5" dirty="0">
                          <a:latin typeface="Times New Roman"/>
                          <a:cs typeface="Times New Roman"/>
                        </a:rPr>
                        <a:t>i</a:t>
                      </a:r>
                      <a:r>
                        <a:rPr sz="1100" b="1" dirty="0">
                          <a:latin typeface="Times New Roman"/>
                          <a:cs typeface="Times New Roman"/>
                        </a:rPr>
                        <a:t>l	T</a:t>
                      </a:r>
                      <a:r>
                        <a:rPr sz="1100" b="1" spc="-5" dirty="0">
                          <a:latin typeface="Times New Roman"/>
                          <a:cs typeface="Times New Roman"/>
                        </a:rPr>
                        <a:t>erci</a:t>
                      </a:r>
                      <a:r>
                        <a:rPr sz="1100" b="1" dirty="0">
                          <a:latin typeface="Times New Roman"/>
                          <a:cs typeface="Times New Roman"/>
                        </a:rPr>
                        <a:t>h	Başvu</a:t>
                      </a:r>
                      <a:r>
                        <a:rPr sz="1100" b="1" spc="-5" dirty="0">
                          <a:latin typeface="Times New Roman"/>
                          <a:cs typeface="Times New Roman"/>
                        </a:rPr>
                        <a:t>r</a:t>
                      </a:r>
                      <a:r>
                        <a:rPr sz="1100" b="1" dirty="0">
                          <a:latin typeface="Times New Roman"/>
                          <a:cs typeface="Times New Roman"/>
                        </a:rPr>
                        <a:t>u</a:t>
                      </a:r>
                      <a:r>
                        <a:rPr sz="1100" b="1" spc="-5" dirty="0">
                          <a:latin typeface="Times New Roman"/>
                          <a:cs typeface="Times New Roman"/>
                        </a:rPr>
                        <a:t>l</a:t>
                      </a:r>
                      <a:r>
                        <a:rPr sz="1100" b="1" dirty="0">
                          <a:latin typeface="Times New Roman"/>
                          <a:cs typeface="Times New Roman"/>
                        </a:rPr>
                        <a:t>a</a:t>
                      </a:r>
                      <a:r>
                        <a:rPr sz="1100" b="1" spc="-5" dirty="0">
                          <a:latin typeface="Times New Roman"/>
                          <a:cs typeface="Times New Roman"/>
                        </a:rPr>
                        <a:t>rı</a:t>
                      </a:r>
                      <a:r>
                        <a:rPr sz="1100" b="1" dirty="0">
                          <a:latin typeface="Times New Roman"/>
                          <a:cs typeface="Times New Roman"/>
                        </a:rPr>
                        <a:t>n</a:t>
                      </a:r>
                      <a:r>
                        <a:rPr sz="1100" b="1" spc="-5" dirty="0">
                          <a:latin typeface="Times New Roman"/>
                          <a:cs typeface="Times New Roman"/>
                        </a:rPr>
                        <a:t>ı</a:t>
                      </a:r>
                      <a:r>
                        <a:rPr sz="1100" b="1" dirty="0">
                          <a:latin typeface="Times New Roman"/>
                          <a:cs typeface="Times New Roman"/>
                        </a:rPr>
                        <a:t>n  </a:t>
                      </a:r>
                      <a:r>
                        <a:rPr sz="1100" b="1" spc="-5" dirty="0">
                          <a:latin typeface="Times New Roman"/>
                          <a:cs typeface="Times New Roman"/>
                        </a:rPr>
                        <a:t>Alınması</a:t>
                      </a:r>
                      <a:endParaRPr sz="1100">
                        <a:latin typeface="Times New Roman"/>
                        <a:cs typeface="Times New Roman"/>
                      </a:endParaRPr>
                    </a:p>
                  </a:txBody>
                  <a:tcPr marL="0" marR="0" marT="781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6"/>
                  </a:ext>
                </a:extLst>
              </a:tr>
              <a:tr h="316865">
                <a:tc>
                  <a:txBody>
                    <a:bodyPr/>
                    <a:lstStyle/>
                    <a:p>
                      <a:pPr marL="640080">
                        <a:lnSpc>
                          <a:spcPct val="100000"/>
                        </a:lnSpc>
                        <a:spcBef>
                          <a:spcPts val="525"/>
                        </a:spcBef>
                      </a:pPr>
                      <a:r>
                        <a:rPr sz="1100" b="1" dirty="0">
                          <a:latin typeface="Times New Roman"/>
                          <a:cs typeface="Times New Roman"/>
                        </a:rPr>
                        <a:t>13 Ağustos</a:t>
                      </a:r>
                      <a:r>
                        <a:rPr sz="1100" b="1" spc="-15" dirty="0">
                          <a:latin typeface="Times New Roman"/>
                          <a:cs typeface="Times New Roman"/>
                        </a:rPr>
                        <a:t> </a:t>
                      </a:r>
                      <a:r>
                        <a:rPr sz="1100" b="1" dirty="0">
                          <a:latin typeface="Times New Roman"/>
                          <a:cs typeface="Times New Roman"/>
                        </a:rPr>
                        <a:t>2018</a:t>
                      </a:r>
                      <a:endParaRPr sz="1100">
                        <a:latin typeface="Times New Roman"/>
                        <a:cs typeface="Times New Roman"/>
                      </a:endParaRPr>
                    </a:p>
                  </a:txBody>
                  <a:tcPr marL="0" marR="0" marT="666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5565">
                        <a:lnSpc>
                          <a:spcPct val="100000"/>
                        </a:lnSpc>
                        <a:spcBef>
                          <a:spcPts val="525"/>
                        </a:spcBef>
                      </a:pPr>
                      <a:r>
                        <a:rPr sz="1100" b="1" spc="-5" dirty="0">
                          <a:latin typeface="Times New Roman"/>
                          <a:cs typeface="Times New Roman"/>
                        </a:rPr>
                        <a:t>Yerleştirmeye </a:t>
                      </a:r>
                      <a:r>
                        <a:rPr sz="1100" b="1" dirty="0">
                          <a:latin typeface="Times New Roman"/>
                          <a:cs typeface="Times New Roman"/>
                        </a:rPr>
                        <a:t>Esas 1. </a:t>
                      </a:r>
                      <a:r>
                        <a:rPr sz="1100" b="1" spc="-5" dirty="0">
                          <a:latin typeface="Times New Roman"/>
                          <a:cs typeface="Times New Roman"/>
                        </a:rPr>
                        <a:t>Nakil Sonuçlarının</a:t>
                      </a:r>
                      <a:r>
                        <a:rPr sz="1100" b="1" dirty="0">
                          <a:latin typeface="Times New Roman"/>
                          <a:cs typeface="Times New Roman"/>
                        </a:rPr>
                        <a:t> </a:t>
                      </a:r>
                      <a:r>
                        <a:rPr sz="1100" b="1" spc="-5" dirty="0">
                          <a:latin typeface="Times New Roman"/>
                          <a:cs typeface="Times New Roman"/>
                        </a:rPr>
                        <a:t>İlanı</a:t>
                      </a:r>
                      <a:endParaRPr sz="1100">
                        <a:latin typeface="Times New Roman"/>
                        <a:cs typeface="Times New Roman"/>
                      </a:endParaRPr>
                    </a:p>
                  </a:txBody>
                  <a:tcPr marL="0" marR="0" marT="666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7"/>
                  </a:ext>
                </a:extLst>
              </a:tr>
              <a:tr h="554025">
                <a:tc>
                  <a:txBody>
                    <a:bodyPr/>
                    <a:lstStyle/>
                    <a:p>
                      <a:pPr marL="538480">
                        <a:lnSpc>
                          <a:spcPts val="1370"/>
                        </a:lnSpc>
                      </a:pPr>
                      <a:r>
                        <a:rPr sz="1100" b="1" dirty="0">
                          <a:latin typeface="Times New Roman"/>
                          <a:cs typeface="Times New Roman"/>
                        </a:rPr>
                        <a:t>13-17 Ağustos</a:t>
                      </a:r>
                      <a:r>
                        <a:rPr sz="1100" b="1" spc="-15" dirty="0">
                          <a:latin typeface="Times New Roman"/>
                          <a:cs typeface="Times New Roman"/>
                        </a:rPr>
                        <a:t> </a:t>
                      </a:r>
                      <a:r>
                        <a:rPr sz="1100" b="1" dirty="0">
                          <a:latin typeface="Times New Roman"/>
                          <a:cs typeface="Times New Roman"/>
                        </a:rPr>
                        <a:t>2018</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5565" marR="60325">
                        <a:lnSpc>
                          <a:spcPts val="1370"/>
                        </a:lnSpc>
                        <a:spcBef>
                          <a:spcPts val="630"/>
                        </a:spcBef>
                        <a:tabLst>
                          <a:tab pos="1127760" algn="l"/>
                          <a:tab pos="1562100" algn="l"/>
                          <a:tab pos="1814830" algn="l"/>
                          <a:tab pos="2308860" algn="l"/>
                          <a:tab pos="2878455" algn="l"/>
                        </a:tabLst>
                      </a:pPr>
                      <a:r>
                        <a:rPr sz="1100" b="1" dirty="0">
                          <a:latin typeface="Times New Roman"/>
                          <a:cs typeface="Times New Roman"/>
                        </a:rPr>
                        <a:t>Y</a:t>
                      </a:r>
                      <a:r>
                        <a:rPr sz="1100" b="1" spc="-5" dirty="0">
                          <a:latin typeface="Times New Roman"/>
                          <a:cs typeface="Times New Roman"/>
                        </a:rPr>
                        <a:t>erle</a:t>
                      </a:r>
                      <a:r>
                        <a:rPr sz="1100" b="1" dirty="0">
                          <a:latin typeface="Times New Roman"/>
                          <a:cs typeface="Times New Roman"/>
                        </a:rPr>
                        <a:t>şt</a:t>
                      </a:r>
                      <a:r>
                        <a:rPr sz="1100" b="1" spc="-5" dirty="0">
                          <a:latin typeface="Times New Roman"/>
                          <a:cs typeface="Times New Roman"/>
                        </a:rPr>
                        <a:t>ir</a:t>
                      </a:r>
                      <a:r>
                        <a:rPr sz="1100" b="1" dirty="0">
                          <a:latin typeface="Times New Roman"/>
                          <a:cs typeface="Times New Roman"/>
                        </a:rPr>
                        <a:t>m</a:t>
                      </a:r>
                      <a:r>
                        <a:rPr sz="1100" b="1" spc="-5" dirty="0">
                          <a:latin typeface="Times New Roman"/>
                          <a:cs typeface="Times New Roman"/>
                        </a:rPr>
                        <a:t>e</a:t>
                      </a:r>
                      <a:r>
                        <a:rPr sz="1100" b="1" dirty="0">
                          <a:latin typeface="Times New Roman"/>
                          <a:cs typeface="Times New Roman"/>
                        </a:rPr>
                        <a:t>ye	Esas	2.	Nak</a:t>
                      </a:r>
                      <a:r>
                        <a:rPr sz="1100" b="1" spc="-5" dirty="0">
                          <a:latin typeface="Times New Roman"/>
                          <a:cs typeface="Times New Roman"/>
                        </a:rPr>
                        <a:t>i</a:t>
                      </a:r>
                      <a:r>
                        <a:rPr sz="1100" b="1" dirty="0">
                          <a:latin typeface="Times New Roman"/>
                          <a:cs typeface="Times New Roman"/>
                        </a:rPr>
                        <a:t>l	T</a:t>
                      </a:r>
                      <a:r>
                        <a:rPr sz="1100" b="1" spc="-5" dirty="0">
                          <a:latin typeface="Times New Roman"/>
                          <a:cs typeface="Times New Roman"/>
                        </a:rPr>
                        <a:t>erci</a:t>
                      </a:r>
                      <a:r>
                        <a:rPr sz="1100" b="1" dirty="0">
                          <a:latin typeface="Times New Roman"/>
                          <a:cs typeface="Times New Roman"/>
                        </a:rPr>
                        <a:t>h	Başvu</a:t>
                      </a:r>
                      <a:r>
                        <a:rPr sz="1100" b="1" spc="-5" dirty="0">
                          <a:latin typeface="Times New Roman"/>
                          <a:cs typeface="Times New Roman"/>
                        </a:rPr>
                        <a:t>r</a:t>
                      </a:r>
                      <a:r>
                        <a:rPr sz="1100" b="1" dirty="0">
                          <a:latin typeface="Times New Roman"/>
                          <a:cs typeface="Times New Roman"/>
                        </a:rPr>
                        <a:t>u</a:t>
                      </a:r>
                      <a:r>
                        <a:rPr sz="1100" b="1" spc="-5" dirty="0">
                          <a:latin typeface="Times New Roman"/>
                          <a:cs typeface="Times New Roman"/>
                        </a:rPr>
                        <a:t>l</a:t>
                      </a:r>
                      <a:r>
                        <a:rPr sz="1100" b="1" dirty="0">
                          <a:latin typeface="Times New Roman"/>
                          <a:cs typeface="Times New Roman"/>
                        </a:rPr>
                        <a:t>a</a:t>
                      </a:r>
                      <a:r>
                        <a:rPr sz="1100" b="1" spc="-5" dirty="0">
                          <a:latin typeface="Times New Roman"/>
                          <a:cs typeface="Times New Roman"/>
                        </a:rPr>
                        <a:t>rı</a:t>
                      </a:r>
                      <a:r>
                        <a:rPr sz="1100" b="1" dirty="0">
                          <a:latin typeface="Times New Roman"/>
                          <a:cs typeface="Times New Roman"/>
                        </a:rPr>
                        <a:t>n</a:t>
                      </a:r>
                      <a:r>
                        <a:rPr sz="1100" b="1" spc="-5" dirty="0">
                          <a:latin typeface="Times New Roman"/>
                          <a:cs typeface="Times New Roman"/>
                        </a:rPr>
                        <a:t>ı</a:t>
                      </a:r>
                      <a:r>
                        <a:rPr sz="1100" b="1" dirty="0">
                          <a:latin typeface="Times New Roman"/>
                          <a:cs typeface="Times New Roman"/>
                        </a:rPr>
                        <a:t>n  </a:t>
                      </a:r>
                      <a:r>
                        <a:rPr sz="1100" b="1" spc="-5" dirty="0">
                          <a:latin typeface="Times New Roman"/>
                          <a:cs typeface="Times New Roman"/>
                        </a:rPr>
                        <a:t>Alınması</a:t>
                      </a:r>
                      <a:endParaRPr sz="1100">
                        <a:latin typeface="Times New Roman"/>
                        <a:cs typeface="Times New Roman"/>
                      </a:endParaRPr>
                    </a:p>
                  </a:txBody>
                  <a:tcPr marL="0" marR="0" marT="8001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8"/>
                  </a:ext>
                </a:extLst>
              </a:tr>
              <a:tr h="263397">
                <a:tc>
                  <a:txBody>
                    <a:bodyPr/>
                    <a:lstStyle/>
                    <a:p>
                      <a:pPr marL="640080">
                        <a:lnSpc>
                          <a:spcPct val="100000"/>
                        </a:lnSpc>
                        <a:spcBef>
                          <a:spcPts val="420"/>
                        </a:spcBef>
                      </a:pPr>
                      <a:r>
                        <a:rPr sz="1100" b="1" dirty="0">
                          <a:latin typeface="Times New Roman"/>
                          <a:cs typeface="Times New Roman"/>
                        </a:rPr>
                        <a:t>19 Ağustos</a:t>
                      </a:r>
                      <a:r>
                        <a:rPr sz="1100" b="1" spc="-15" dirty="0">
                          <a:latin typeface="Times New Roman"/>
                          <a:cs typeface="Times New Roman"/>
                        </a:rPr>
                        <a:t> </a:t>
                      </a:r>
                      <a:r>
                        <a:rPr sz="1100" b="1" dirty="0">
                          <a:latin typeface="Times New Roman"/>
                          <a:cs typeface="Times New Roman"/>
                        </a:rPr>
                        <a:t>2018</a:t>
                      </a:r>
                      <a:endParaRPr sz="1100">
                        <a:latin typeface="Times New Roman"/>
                        <a:cs typeface="Times New Roman"/>
                      </a:endParaRPr>
                    </a:p>
                  </a:txBody>
                  <a:tcPr marL="0" marR="0" marT="533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5565">
                        <a:lnSpc>
                          <a:spcPct val="100000"/>
                        </a:lnSpc>
                        <a:spcBef>
                          <a:spcPts val="420"/>
                        </a:spcBef>
                      </a:pPr>
                      <a:r>
                        <a:rPr sz="1100" b="1" spc="-5" dirty="0">
                          <a:latin typeface="Times New Roman"/>
                          <a:cs typeface="Times New Roman"/>
                        </a:rPr>
                        <a:t>Yerleştirmeye </a:t>
                      </a:r>
                      <a:r>
                        <a:rPr sz="1100" b="1" dirty="0">
                          <a:latin typeface="Times New Roman"/>
                          <a:cs typeface="Times New Roman"/>
                        </a:rPr>
                        <a:t>Esas 2. </a:t>
                      </a:r>
                      <a:r>
                        <a:rPr sz="1100" b="1" spc="-5" dirty="0">
                          <a:latin typeface="Times New Roman"/>
                          <a:cs typeface="Times New Roman"/>
                        </a:rPr>
                        <a:t>Nakil Sonuçlarının</a:t>
                      </a:r>
                      <a:r>
                        <a:rPr sz="1100" b="1" dirty="0">
                          <a:latin typeface="Times New Roman"/>
                          <a:cs typeface="Times New Roman"/>
                        </a:rPr>
                        <a:t> </a:t>
                      </a:r>
                      <a:r>
                        <a:rPr sz="1100" b="1" spc="-5" dirty="0">
                          <a:latin typeface="Times New Roman"/>
                          <a:cs typeface="Times New Roman"/>
                        </a:rPr>
                        <a:t>İlanı</a:t>
                      </a:r>
                      <a:endParaRPr sz="1100">
                        <a:latin typeface="Times New Roman"/>
                        <a:cs typeface="Times New Roman"/>
                      </a:endParaRPr>
                    </a:p>
                  </a:txBody>
                  <a:tcPr marL="0" marR="0" marT="533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9"/>
                  </a:ext>
                </a:extLst>
              </a:tr>
              <a:tr h="552120">
                <a:tc>
                  <a:txBody>
                    <a:bodyPr/>
                    <a:lstStyle/>
                    <a:p>
                      <a:pPr marL="538480">
                        <a:lnSpc>
                          <a:spcPts val="1370"/>
                        </a:lnSpc>
                      </a:pPr>
                      <a:r>
                        <a:rPr sz="1100" b="1" dirty="0">
                          <a:latin typeface="Times New Roman"/>
                          <a:cs typeface="Times New Roman"/>
                        </a:rPr>
                        <a:t>27-31 Ağustos</a:t>
                      </a:r>
                      <a:r>
                        <a:rPr sz="1100" b="1" spc="-15" dirty="0">
                          <a:latin typeface="Times New Roman"/>
                          <a:cs typeface="Times New Roman"/>
                        </a:rPr>
                        <a:t> </a:t>
                      </a:r>
                      <a:r>
                        <a:rPr sz="1100" b="1" dirty="0">
                          <a:latin typeface="Times New Roman"/>
                          <a:cs typeface="Times New Roman"/>
                        </a:rPr>
                        <a:t>2018</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5565" marR="60325">
                        <a:lnSpc>
                          <a:spcPts val="1390"/>
                        </a:lnSpc>
                        <a:spcBef>
                          <a:spcPts val="615"/>
                        </a:spcBef>
                        <a:tabLst>
                          <a:tab pos="1127760" algn="l"/>
                          <a:tab pos="1562100" algn="l"/>
                          <a:tab pos="1814830" algn="l"/>
                          <a:tab pos="2308860" algn="l"/>
                          <a:tab pos="2878455" algn="l"/>
                        </a:tabLst>
                      </a:pPr>
                      <a:r>
                        <a:rPr sz="1100" b="1" dirty="0">
                          <a:latin typeface="Times New Roman"/>
                          <a:cs typeface="Times New Roman"/>
                        </a:rPr>
                        <a:t>Y</a:t>
                      </a:r>
                      <a:r>
                        <a:rPr sz="1100" b="1" spc="-5" dirty="0">
                          <a:latin typeface="Times New Roman"/>
                          <a:cs typeface="Times New Roman"/>
                        </a:rPr>
                        <a:t>erle</a:t>
                      </a:r>
                      <a:r>
                        <a:rPr sz="1100" b="1" dirty="0">
                          <a:latin typeface="Times New Roman"/>
                          <a:cs typeface="Times New Roman"/>
                        </a:rPr>
                        <a:t>şt</a:t>
                      </a:r>
                      <a:r>
                        <a:rPr sz="1100" b="1" spc="-5" dirty="0">
                          <a:latin typeface="Times New Roman"/>
                          <a:cs typeface="Times New Roman"/>
                        </a:rPr>
                        <a:t>ir</a:t>
                      </a:r>
                      <a:r>
                        <a:rPr sz="1100" b="1" dirty="0">
                          <a:latin typeface="Times New Roman"/>
                          <a:cs typeface="Times New Roman"/>
                        </a:rPr>
                        <a:t>m</a:t>
                      </a:r>
                      <a:r>
                        <a:rPr sz="1100" b="1" spc="-5" dirty="0">
                          <a:latin typeface="Times New Roman"/>
                          <a:cs typeface="Times New Roman"/>
                        </a:rPr>
                        <a:t>e</a:t>
                      </a:r>
                      <a:r>
                        <a:rPr sz="1100" b="1" dirty="0">
                          <a:latin typeface="Times New Roman"/>
                          <a:cs typeface="Times New Roman"/>
                        </a:rPr>
                        <a:t>ye	Esas	3.	Nak</a:t>
                      </a:r>
                      <a:r>
                        <a:rPr sz="1100" b="1" spc="-5" dirty="0">
                          <a:latin typeface="Times New Roman"/>
                          <a:cs typeface="Times New Roman"/>
                        </a:rPr>
                        <a:t>i</a:t>
                      </a:r>
                      <a:r>
                        <a:rPr sz="1100" b="1" dirty="0">
                          <a:latin typeface="Times New Roman"/>
                          <a:cs typeface="Times New Roman"/>
                        </a:rPr>
                        <a:t>l	T</a:t>
                      </a:r>
                      <a:r>
                        <a:rPr sz="1100" b="1" spc="-5" dirty="0">
                          <a:latin typeface="Times New Roman"/>
                          <a:cs typeface="Times New Roman"/>
                        </a:rPr>
                        <a:t>erci</a:t>
                      </a:r>
                      <a:r>
                        <a:rPr sz="1100" b="1" dirty="0">
                          <a:latin typeface="Times New Roman"/>
                          <a:cs typeface="Times New Roman"/>
                        </a:rPr>
                        <a:t>h	Başvu</a:t>
                      </a:r>
                      <a:r>
                        <a:rPr sz="1100" b="1" spc="-5" dirty="0">
                          <a:latin typeface="Times New Roman"/>
                          <a:cs typeface="Times New Roman"/>
                        </a:rPr>
                        <a:t>r</a:t>
                      </a:r>
                      <a:r>
                        <a:rPr sz="1100" b="1" dirty="0">
                          <a:latin typeface="Times New Roman"/>
                          <a:cs typeface="Times New Roman"/>
                        </a:rPr>
                        <a:t>u</a:t>
                      </a:r>
                      <a:r>
                        <a:rPr sz="1100" b="1" spc="-5" dirty="0">
                          <a:latin typeface="Times New Roman"/>
                          <a:cs typeface="Times New Roman"/>
                        </a:rPr>
                        <a:t>l</a:t>
                      </a:r>
                      <a:r>
                        <a:rPr sz="1100" b="1" dirty="0">
                          <a:latin typeface="Times New Roman"/>
                          <a:cs typeface="Times New Roman"/>
                        </a:rPr>
                        <a:t>a</a:t>
                      </a:r>
                      <a:r>
                        <a:rPr sz="1100" b="1" spc="-5" dirty="0">
                          <a:latin typeface="Times New Roman"/>
                          <a:cs typeface="Times New Roman"/>
                        </a:rPr>
                        <a:t>rı</a:t>
                      </a:r>
                      <a:r>
                        <a:rPr sz="1100" b="1" dirty="0">
                          <a:latin typeface="Times New Roman"/>
                          <a:cs typeface="Times New Roman"/>
                        </a:rPr>
                        <a:t>n</a:t>
                      </a:r>
                      <a:r>
                        <a:rPr sz="1100" b="1" spc="-5" dirty="0">
                          <a:latin typeface="Times New Roman"/>
                          <a:cs typeface="Times New Roman"/>
                        </a:rPr>
                        <a:t>ı</a:t>
                      </a:r>
                      <a:r>
                        <a:rPr sz="1100" b="1" dirty="0">
                          <a:latin typeface="Times New Roman"/>
                          <a:cs typeface="Times New Roman"/>
                        </a:rPr>
                        <a:t>n  </a:t>
                      </a:r>
                      <a:r>
                        <a:rPr sz="1100" b="1" spc="-5" dirty="0">
                          <a:latin typeface="Times New Roman"/>
                          <a:cs typeface="Times New Roman"/>
                        </a:rPr>
                        <a:t>Alınması</a:t>
                      </a:r>
                      <a:endParaRPr sz="1100">
                        <a:latin typeface="Times New Roman"/>
                        <a:cs typeface="Times New Roman"/>
                      </a:endParaRPr>
                    </a:p>
                  </a:txBody>
                  <a:tcPr marL="0" marR="0" marT="781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10"/>
                  </a:ext>
                </a:extLst>
              </a:tr>
              <a:tr h="283209">
                <a:tc>
                  <a:txBody>
                    <a:bodyPr/>
                    <a:lstStyle/>
                    <a:p>
                      <a:pPr marL="725170">
                        <a:lnSpc>
                          <a:spcPct val="100000"/>
                        </a:lnSpc>
                        <a:spcBef>
                          <a:spcPts val="525"/>
                        </a:spcBef>
                      </a:pPr>
                      <a:r>
                        <a:rPr sz="1100" b="1" dirty="0">
                          <a:latin typeface="Times New Roman"/>
                          <a:cs typeface="Times New Roman"/>
                        </a:rPr>
                        <a:t>03 </a:t>
                      </a:r>
                      <a:r>
                        <a:rPr sz="1100" b="1" spc="-5" dirty="0">
                          <a:latin typeface="Times New Roman"/>
                          <a:cs typeface="Times New Roman"/>
                        </a:rPr>
                        <a:t>Eylül</a:t>
                      </a:r>
                      <a:r>
                        <a:rPr sz="1100" b="1" spc="-15" dirty="0">
                          <a:latin typeface="Times New Roman"/>
                          <a:cs typeface="Times New Roman"/>
                        </a:rPr>
                        <a:t> </a:t>
                      </a:r>
                      <a:r>
                        <a:rPr sz="1100" b="1" dirty="0">
                          <a:latin typeface="Times New Roman"/>
                          <a:cs typeface="Times New Roman"/>
                        </a:rPr>
                        <a:t>2018</a:t>
                      </a:r>
                      <a:endParaRPr sz="1100">
                        <a:latin typeface="Times New Roman"/>
                        <a:cs typeface="Times New Roman"/>
                      </a:endParaRPr>
                    </a:p>
                  </a:txBody>
                  <a:tcPr marL="0" marR="0" marT="666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5565">
                        <a:lnSpc>
                          <a:spcPts val="1345"/>
                        </a:lnSpc>
                      </a:pPr>
                      <a:r>
                        <a:rPr sz="1100" b="1" spc="-5" dirty="0">
                          <a:latin typeface="Times New Roman"/>
                          <a:cs typeface="Times New Roman"/>
                        </a:rPr>
                        <a:t>Yerleştirmeye </a:t>
                      </a:r>
                      <a:r>
                        <a:rPr sz="1100" b="1" dirty="0">
                          <a:latin typeface="Times New Roman"/>
                          <a:cs typeface="Times New Roman"/>
                        </a:rPr>
                        <a:t>Esas 3. </a:t>
                      </a:r>
                      <a:r>
                        <a:rPr sz="1100" b="1" spc="-5" dirty="0">
                          <a:latin typeface="Times New Roman"/>
                          <a:cs typeface="Times New Roman"/>
                        </a:rPr>
                        <a:t>Nakil Sonuçlarının</a:t>
                      </a:r>
                      <a:r>
                        <a:rPr sz="1100" b="1" dirty="0">
                          <a:latin typeface="Times New Roman"/>
                          <a:cs typeface="Times New Roman"/>
                        </a:rPr>
                        <a:t> </a:t>
                      </a:r>
                      <a:r>
                        <a:rPr sz="1100" b="1" spc="-5" dirty="0">
                          <a:latin typeface="Times New Roman"/>
                          <a:cs typeface="Times New Roman"/>
                        </a:rPr>
                        <a:t>İlanı</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11"/>
                  </a:ext>
                </a:extLst>
              </a:tr>
              <a:tr h="552120">
                <a:tc>
                  <a:txBody>
                    <a:bodyPr/>
                    <a:lstStyle/>
                    <a:p>
                      <a:pPr marL="623570">
                        <a:lnSpc>
                          <a:spcPts val="1370"/>
                        </a:lnSpc>
                      </a:pPr>
                      <a:r>
                        <a:rPr sz="1100" b="1" dirty="0">
                          <a:latin typeface="Times New Roman"/>
                          <a:cs typeface="Times New Roman"/>
                        </a:rPr>
                        <a:t>03-06 </a:t>
                      </a:r>
                      <a:r>
                        <a:rPr sz="1100" b="1" spc="-5" dirty="0">
                          <a:latin typeface="Times New Roman"/>
                          <a:cs typeface="Times New Roman"/>
                        </a:rPr>
                        <a:t>Eylül</a:t>
                      </a:r>
                      <a:r>
                        <a:rPr sz="1100" b="1" spc="-15" dirty="0">
                          <a:latin typeface="Times New Roman"/>
                          <a:cs typeface="Times New Roman"/>
                        </a:rPr>
                        <a:t> </a:t>
                      </a:r>
                      <a:r>
                        <a:rPr sz="1100" b="1" dirty="0">
                          <a:latin typeface="Times New Roman"/>
                          <a:cs typeface="Times New Roman"/>
                        </a:rPr>
                        <a:t>2018</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5565" marR="60325">
                        <a:lnSpc>
                          <a:spcPts val="1390"/>
                        </a:lnSpc>
                        <a:spcBef>
                          <a:spcPts val="615"/>
                        </a:spcBef>
                        <a:tabLst>
                          <a:tab pos="1127760" algn="l"/>
                          <a:tab pos="1562100" algn="l"/>
                          <a:tab pos="1814830" algn="l"/>
                          <a:tab pos="2308860" algn="l"/>
                          <a:tab pos="2878455" algn="l"/>
                        </a:tabLst>
                      </a:pPr>
                      <a:r>
                        <a:rPr sz="1100" b="1" dirty="0">
                          <a:latin typeface="Times New Roman"/>
                          <a:cs typeface="Times New Roman"/>
                        </a:rPr>
                        <a:t>Y</a:t>
                      </a:r>
                      <a:r>
                        <a:rPr sz="1100" b="1" spc="-5" dirty="0">
                          <a:latin typeface="Times New Roman"/>
                          <a:cs typeface="Times New Roman"/>
                        </a:rPr>
                        <a:t>erle</a:t>
                      </a:r>
                      <a:r>
                        <a:rPr sz="1100" b="1" dirty="0">
                          <a:latin typeface="Times New Roman"/>
                          <a:cs typeface="Times New Roman"/>
                        </a:rPr>
                        <a:t>şt</a:t>
                      </a:r>
                      <a:r>
                        <a:rPr sz="1100" b="1" spc="-5" dirty="0">
                          <a:latin typeface="Times New Roman"/>
                          <a:cs typeface="Times New Roman"/>
                        </a:rPr>
                        <a:t>ir</a:t>
                      </a:r>
                      <a:r>
                        <a:rPr sz="1100" b="1" dirty="0">
                          <a:latin typeface="Times New Roman"/>
                          <a:cs typeface="Times New Roman"/>
                        </a:rPr>
                        <a:t>m</a:t>
                      </a:r>
                      <a:r>
                        <a:rPr sz="1100" b="1" spc="-5" dirty="0">
                          <a:latin typeface="Times New Roman"/>
                          <a:cs typeface="Times New Roman"/>
                        </a:rPr>
                        <a:t>e</a:t>
                      </a:r>
                      <a:r>
                        <a:rPr sz="1100" b="1" dirty="0">
                          <a:latin typeface="Times New Roman"/>
                          <a:cs typeface="Times New Roman"/>
                        </a:rPr>
                        <a:t>ye	Esas	4.	Nakil	T</a:t>
                      </a:r>
                      <a:r>
                        <a:rPr sz="1100" b="1" spc="-5" dirty="0">
                          <a:latin typeface="Times New Roman"/>
                          <a:cs typeface="Times New Roman"/>
                        </a:rPr>
                        <a:t>erci</a:t>
                      </a:r>
                      <a:r>
                        <a:rPr sz="1100" b="1" dirty="0">
                          <a:latin typeface="Times New Roman"/>
                          <a:cs typeface="Times New Roman"/>
                        </a:rPr>
                        <a:t>h	Başvu</a:t>
                      </a:r>
                      <a:r>
                        <a:rPr sz="1100" b="1" spc="-5" dirty="0">
                          <a:latin typeface="Times New Roman"/>
                          <a:cs typeface="Times New Roman"/>
                        </a:rPr>
                        <a:t>r</a:t>
                      </a:r>
                      <a:r>
                        <a:rPr sz="1100" b="1" dirty="0">
                          <a:latin typeface="Times New Roman"/>
                          <a:cs typeface="Times New Roman"/>
                        </a:rPr>
                        <a:t>u</a:t>
                      </a:r>
                      <a:r>
                        <a:rPr sz="1100" b="1" spc="-5" dirty="0">
                          <a:latin typeface="Times New Roman"/>
                          <a:cs typeface="Times New Roman"/>
                        </a:rPr>
                        <a:t>l</a:t>
                      </a:r>
                      <a:r>
                        <a:rPr sz="1100" b="1" dirty="0">
                          <a:latin typeface="Times New Roman"/>
                          <a:cs typeface="Times New Roman"/>
                        </a:rPr>
                        <a:t>a</a:t>
                      </a:r>
                      <a:r>
                        <a:rPr sz="1100" b="1" spc="-5" dirty="0">
                          <a:latin typeface="Times New Roman"/>
                          <a:cs typeface="Times New Roman"/>
                        </a:rPr>
                        <a:t>rı</a:t>
                      </a:r>
                      <a:r>
                        <a:rPr sz="1100" b="1" dirty="0">
                          <a:latin typeface="Times New Roman"/>
                          <a:cs typeface="Times New Roman"/>
                        </a:rPr>
                        <a:t>n</a:t>
                      </a:r>
                      <a:r>
                        <a:rPr sz="1100" b="1" spc="-5" dirty="0">
                          <a:latin typeface="Times New Roman"/>
                          <a:cs typeface="Times New Roman"/>
                        </a:rPr>
                        <a:t>ı</a:t>
                      </a:r>
                      <a:r>
                        <a:rPr sz="1100" b="1" dirty="0">
                          <a:latin typeface="Times New Roman"/>
                          <a:cs typeface="Times New Roman"/>
                        </a:rPr>
                        <a:t>n  </a:t>
                      </a:r>
                      <a:r>
                        <a:rPr sz="1100" b="1" spc="-5" dirty="0">
                          <a:latin typeface="Times New Roman"/>
                          <a:cs typeface="Times New Roman"/>
                        </a:rPr>
                        <a:t>Alınması</a:t>
                      </a:r>
                      <a:endParaRPr sz="1100">
                        <a:latin typeface="Times New Roman"/>
                        <a:cs typeface="Times New Roman"/>
                      </a:endParaRPr>
                    </a:p>
                  </a:txBody>
                  <a:tcPr marL="0" marR="0" marT="781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12"/>
                  </a:ext>
                </a:extLst>
              </a:tr>
              <a:tr h="298450">
                <a:tc>
                  <a:txBody>
                    <a:bodyPr/>
                    <a:lstStyle/>
                    <a:p>
                      <a:pPr marL="725170">
                        <a:lnSpc>
                          <a:spcPct val="100000"/>
                        </a:lnSpc>
                        <a:spcBef>
                          <a:spcPts val="525"/>
                        </a:spcBef>
                      </a:pPr>
                      <a:r>
                        <a:rPr sz="1100" b="1" dirty="0">
                          <a:latin typeface="Times New Roman"/>
                          <a:cs typeface="Times New Roman"/>
                        </a:rPr>
                        <a:t>08 </a:t>
                      </a:r>
                      <a:r>
                        <a:rPr sz="1100" b="1" spc="-5" dirty="0">
                          <a:latin typeface="Times New Roman"/>
                          <a:cs typeface="Times New Roman"/>
                        </a:rPr>
                        <a:t>Eylül</a:t>
                      </a:r>
                      <a:r>
                        <a:rPr sz="1100" b="1" spc="-15" dirty="0">
                          <a:latin typeface="Times New Roman"/>
                          <a:cs typeface="Times New Roman"/>
                        </a:rPr>
                        <a:t> </a:t>
                      </a:r>
                      <a:r>
                        <a:rPr sz="1100" b="1" dirty="0">
                          <a:latin typeface="Times New Roman"/>
                          <a:cs typeface="Times New Roman"/>
                        </a:rPr>
                        <a:t>2018</a:t>
                      </a:r>
                      <a:endParaRPr sz="1100">
                        <a:latin typeface="Times New Roman"/>
                        <a:cs typeface="Times New Roman"/>
                      </a:endParaRPr>
                    </a:p>
                  </a:txBody>
                  <a:tcPr marL="0" marR="0" marT="666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5565">
                        <a:lnSpc>
                          <a:spcPts val="1345"/>
                        </a:lnSpc>
                      </a:pPr>
                      <a:r>
                        <a:rPr sz="1100" b="1" spc="-5" dirty="0">
                          <a:latin typeface="Times New Roman"/>
                          <a:cs typeface="Times New Roman"/>
                        </a:rPr>
                        <a:t>Yerleştirmeye </a:t>
                      </a:r>
                      <a:r>
                        <a:rPr sz="1100" b="1" dirty="0">
                          <a:latin typeface="Times New Roman"/>
                          <a:cs typeface="Times New Roman"/>
                        </a:rPr>
                        <a:t>Esas 4. </a:t>
                      </a:r>
                      <a:r>
                        <a:rPr sz="1100" b="1" spc="-5" dirty="0">
                          <a:latin typeface="Times New Roman"/>
                          <a:cs typeface="Times New Roman"/>
                        </a:rPr>
                        <a:t>Nakil Sonuçlarının</a:t>
                      </a:r>
                      <a:r>
                        <a:rPr sz="1100" b="1" dirty="0">
                          <a:latin typeface="Times New Roman"/>
                          <a:cs typeface="Times New Roman"/>
                        </a:rPr>
                        <a:t> </a:t>
                      </a:r>
                      <a:r>
                        <a:rPr sz="1100" b="1" spc="-5" dirty="0">
                          <a:latin typeface="Times New Roman"/>
                          <a:cs typeface="Times New Roman"/>
                        </a:rPr>
                        <a:t>İlanı</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13"/>
                  </a:ext>
                </a:extLst>
              </a:tr>
              <a:tr h="863111">
                <a:tc>
                  <a:txBody>
                    <a:bodyPr/>
                    <a:lstStyle/>
                    <a:p>
                      <a:pPr>
                        <a:lnSpc>
                          <a:spcPct val="100000"/>
                        </a:lnSpc>
                        <a:spcBef>
                          <a:spcPts val="55"/>
                        </a:spcBef>
                      </a:pPr>
                      <a:endParaRPr sz="1600">
                        <a:latin typeface="Times New Roman"/>
                        <a:cs typeface="Times New Roman"/>
                      </a:endParaRPr>
                    </a:p>
                    <a:p>
                      <a:pPr marL="623570">
                        <a:lnSpc>
                          <a:spcPct val="100000"/>
                        </a:lnSpc>
                      </a:pPr>
                      <a:r>
                        <a:rPr sz="1100" b="1" dirty="0">
                          <a:latin typeface="Times New Roman"/>
                          <a:cs typeface="Times New Roman"/>
                        </a:rPr>
                        <a:t>10-14 </a:t>
                      </a:r>
                      <a:r>
                        <a:rPr sz="1100" b="1" spc="-5" dirty="0">
                          <a:latin typeface="Times New Roman"/>
                          <a:cs typeface="Times New Roman"/>
                        </a:rPr>
                        <a:t>Eylül</a:t>
                      </a:r>
                      <a:r>
                        <a:rPr sz="1100" b="1" spc="-15" dirty="0">
                          <a:latin typeface="Times New Roman"/>
                          <a:cs typeface="Times New Roman"/>
                        </a:rPr>
                        <a:t> </a:t>
                      </a:r>
                      <a:r>
                        <a:rPr sz="1100" b="1" dirty="0">
                          <a:latin typeface="Times New Roman"/>
                          <a:cs typeface="Times New Roman"/>
                        </a:rPr>
                        <a:t>2018</a:t>
                      </a:r>
                      <a:endParaRPr sz="1100">
                        <a:latin typeface="Times New Roman"/>
                        <a:cs typeface="Times New Roman"/>
                      </a:endParaRP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5565">
                        <a:lnSpc>
                          <a:spcPts val="1370"/>
                        </a:lnSpc>
                        <a:tabLst>
                          <a:tab pos="450850" algn="l"/>
                          <a:tab pos="953769" algn="l"/>
                          <a:tab pos="2052955" algn="l"/>
                          <a:tab pos="2580640" algn="l"/>
                          <a:tab pos="2997835" algn="l"/>
                        </a:tabLst>
                      </a:pPr>
                      <a:r>
                        <a:rPr sz="1100" b="1" dirty="0">
                          <a:latin typeface="Times New Roman"/>
                          <a:cs typeface="Times New Roman"/>
                        </a:rPr>
                        <a:t>Boş	</a:t>
                      </a:r>
                      <a:r>
                        <a:rPr sz="1100" b="1" spc="-5" dirty="0">
                          <a:latin typeface="Times New Roman"/>
                          <a:cs typeface="Times New Roman"/>
                        </a:rPr>
                        <a:t>kalan	kontenjanlara,	hiçbir	yere	yerleşemeyen</a:t>
                      </a:r>
                      <a:endParaRPr sz="1100">
                        <a:latin typeface="Times New Roman"/>
                        <a:cs typeface="Times New Roman"/>
                      </a:endParaRPr>
                    </a:p>
                    <a:p>
                      <a:pPr marL="75565" marR="60325">
                        <a:lnSpc>
                          <a:spcPct val="108300"/>
                        </a:lnSpc>
                        <a:spcBef>
                          <a:spcPts val="25"/>
                        </a:spcBef>
                      </a:pPr>
                      <a:r>
                        <a:rPr sz="1100" b="1" spc="-5" dirty="0">
                          <a:latin typeface="Times New Roman"/>
                          <a:cs typeface="Times New Roman"/>
                        </a:rPr>
                        <a:t>öğrenciler </a:t>
                      </a:r>
                      <a:r>
                        <a:rPr sz="1100" b="1" dirty="0">
                          <a:latin typeface="Times New Roman"/>
                          <a:cs typeface="Times New Roman"/>
                        </a:rPr>
                        <a:t>için </a:t>
                      </a:r>
                      <a:r>
                        <a:rPr sz="1100" b="1" spc="-5" dirty="0">
                          <a:latin typeface="Times New Roman"/>
                          <a:cs typeface="Times New Roman"/>
                        </a:rPr>
                        <a:t>İl/İlçe Öğrenci Yerleştirme </a:t>
                      </a:r>
                      <a:r>
                        <a:rPr sz="1100" b="1" dirty="0">
                          <a:latin typeface="Times New Roman"/>
                          <a:cs typeface="Times New Roman"/>
                        </a:rPr>
                        <a:t>ve </a:t>
                      </a:r>
                      <a:r>
                        <a:rPr sz="1100" b="1" spc="-5" dirty="0">
                          <a:latin typeface="Times New Roman"/>
                          <a:cs typeface="Times New Roman"/>
                        </a:rPr>
                        <a:t>Nakil  Komisyonlarınca Yerleştirme Başvuruların</a:t>
                      </a:r>
                      <a:r>
                        <a:rPr sz="1100" b="1" spc="10" dirty="0">
                          <a:latin typeface="Times New Roman"/>
                          <a:cs typeface="Times New Roman"/>
                        </a:rPr>
                        <a:t> </a:t>
                      </a:r>
                      <a:r>
                        <a:rPr sz="1100" b="1" spc="-5" dirty="0">
                          <a:latin typeface="Times New Roman"/>
                          <a:cs typeface="Times New Roman"/>
                        </a:rPr>
                        <a:t>Alınması</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14"/>
                  </a:ext>
                </a:extLst>
              </a:tr>
              <a:tr h="289081">
                <a:tc>
                  <a:txBody>
                    <a:bodyPr/>
                    <a:lstStyle/>
                    <a:p>
                      <a:pPr marL="623570">
                        <a:lnSpc>
                          <a:spcPts val="1435"/>
                        </a:lnSpc>
                        <a:spcBef>
                          <a:spcPts val="525"/>
                        </a:spcBef>
                      </a:pPr>
                      <a:r>
                        <a:rPr sz="1100" b="1" dirty="0">
                          <a:latin typeface="Times New Roman"/>
                          <a:cs typeface="Times New Roman"/>
                        </a:rPr>
                        <a:t>10-14 </a:t>
                      </a:r>
                      <a:r>
                        <a:rPr sz="1100" b="1" spc="-5" dirty="0">
                          <a:latin typeface="Times New Roman"/>
                          <a:cs typeface="Times New Roman"/>
                        </a:rPr>
                        <a:t>Eylül</a:t>
                      </a:r>
                      <a:r>
                        <a:rPr sz="1100" b="1" spc="-15" dirty="0">
                          <a:latin typeface="Times New Roman"/>
                          <a:cs typeface="Times New Roman"/>
                        </a:rPr>
                        <a:t> </a:t>
                      </a:r>
                      <a:r>
                        <a:rPr sz="1100" b="1" dirty="0">
                          <a:latin typeface="Times New Roman"/>
                          <a:cs typeface="Times New Roman"/>
                        </a:rPr>
                        <a:t>2018</a:t>
                      </a:r>
                      <a:endParaRPr sz="1100">
                        <a:latin typeface="Times New Roman"/>
                        <a:cs typeface="Times New Roman"/>
                      </a:endParaRPr>
                    </a:p>
                  </a:txBody>
                  <a:tcPr marL="0" marR="0" marT="666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5565">
                        <a:lnSpc>
                          <a:spcPts val="1345"/>
                        </a:lnSpc>
                      </a:pPr>
                      <a:r>
                        <a:rPr sz="1100" b="1" spc="-5" dirty="0">
                          <a:latin typeface="Times New Roman"/>
                          <a:cs typeface="Times New Roman"/>
                        </a:rPr>
                        <a:t>Yatılılık Başvurularının Okul </a:t>
                      </a:r>
                      <a:r>
                        <a:rPr sz="1100" b="1" dirty="0">
                          <a:latin typeface="Times New Roman"/>
                          <a:cs typeface="Times New Roman"/>
                        </a:rPr>
                        <a:t>ve </a:t>
                      </a:r>
                      <a:r>
                        <a:rPr sz="1100" b="1" spc="-5" dirty="0">
                          <a:latin typeface="Times New Roman"/>
                          <a:cs typeface="Times New Roman"/>
                        </a:rPr>
                        <a:t>Kurumlarca</a:t>
                      </a:r>
                      <a:r>
                        <a:rPr sz="1100" b="1" spc="10" dirty="0">
                          <a:latin typeface="Times New Roman"/>
                          <a:cs typeface="Times New Roman"/>
                        </a:rPr>
                        <a:t> </a:t>
                      </a:r>
                      <a:r>
                        <a:rPr sz="1100" b="1" spc="-5" dirty="0">
                          <a:latin typeface="Times New Roman"/>
                          <a:cs typeface="Times New Roman"/>
                        </a:rPr>
                        <a:t>Alınması</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15"/>
                  </a:ext>
                </a:extLst>
              </a:tr>
              <a:tr h="777241">
                <a:tc>
                  <a:txBody>
                    <a:bodyPr/>
                    <a:lstStyle/>
                    <a:p>
                      <a:pPr>
                        <a:lnSpc>
                          <a:spcPct val="100000"/>
                        </a:lnSpc>
                      </a:pPr>
                      <a:endParaRPr sz="1300">
                        <a:latin typeface="Times New Roman"/>
                        <a:cs typeface="Times New Roman"/>
                      </a:endParaRPr>
                    </a:p>
                    <a:p>
                      <a:pPr>
                        <a:lnSpc>
                          <a:spcPct val="100000"/>
                        </a:lnSpc>
                        <a:spcBef>
                          <a:spcPts val="45"/>
                        </a:spcBef>
                      </a:pPr>
                      <a:endParaRPr sz="1300">
                        <a:latin typeface="Times New Roman"/>
                        <a:cs typeface="Times New Roman"/>
                      </a:endParaRPr>
                    </a:p>
                    <a:p>
                      <a:pPr marL="725170">
                        <a:lnSpc>
                          <a:spcPct val="100000"/>
                        </a:lnSpc>
                      </a:pPr>
                      <a:r>
                        <a:rPr sz="1100" b="1" dirty="0">
                          <a:latin typeface="Times New Roman"/>
                          <a:cs typeface="Times New Roman"/>
                        </a:rPr>
                        <a:t>16 </a:t>
                      </a:r>
                      <a:r>
                        <a:rPr sz="1100" b="1" spc="-5" dirty="0">
                          <a:latin typeface="Times New Roman"/>
                          <a:cs typeface="Times New Roman"/>
                        </a:rPr>
                        <a:t>Eylül</a:t>
                      </a:r>
                      <a:r>
                        <a:rPr sz="1100" b="1" spc="-15" dirty="0">
                          <a:latin typeface="Times New Roman"/>
                          <a:cs typeface="Times New Roman"/>
                        </a:rPr>
                        <a:t> </a:t>
                      </a:r>
                      <a:r>
                        <a:rPr sz="1100" b="1" dirty="0">
                          <a:latin typeface="Times New Roman"/>
                          <a:cs typeface="Times New Roman"/>
                        </a:rPr>
                        <a:t>2018</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5565" marR="60325" algn="just">
                        <a:lnSpc>
                          <a:spcPct val="95600"/>
                        </a:lnSpc>
                        <a:spcBef>
                          <a:spcPts val="590"/>
                        </a:spcBef>
                      </a:pPr>
                      <a:r>
                        <a:rPr sz="1100" b="1" spc="-5" dirty="0">
                          <a:latin typeface="Times New Roman"/>
                          <a:cs typeface="Times New Roman"/>
                        </a:rPr>
                        <a:t>İl/İlçe Öğrenci Yerleştirme </a:t>
                      </a:r>
                      <a:r>
                        <a:rPr sz="1100" b="1" dirty="0">
                          <a:latin typeface="Times New Roman"/>
                          <a:cs typeface="Times New Roman"/>
                        </a:rPr>
                        <a:t>ve </a:t>
                      </a:r>
                      <a:r>
                        <a:rPr sz="1100" b="1" spc="-5" dirty="0">
                          <a:latin typeface="Times New Roman"/>
                          <a:cs typeface="Times New Roman"/>
                        </a:rPr>
                        <a:t>Nakil Komisyonları  Yerleştirmelerinin Tamamlanması, Yatılılık Yerleştirme  Sonuçlarının İlanı </a:t>
                      </a:r>
                      <a:r>
                        <a:rPr sz="1100" b="1" dirty="0">
                          <a:latin typeface="Times New Roman"/>
                          <a:cs typeface="Times New Roman"/>
                        </a:rPr>
                        <a:t>ve </a:t>
                      </a:r>
                      <a:r>
                        <a:rPr sz="1100" b="1" spc="-5" dirty="0">
                          <a:latin typeface="Times New Roman"/>
                          <a:cs typeface="Times New Roman"/>
                        </a:rPr>
                        <a:t>e-Pansiyon Üzerinden Kayıtların  Sisteme İşlenmesi</a:t>
                      </a:r>
                      <a:endParaRPr sz="1100">
                        <a:latin typeface="Times New Roman"/>
                        <a:cs typeface="Times New Roman"/>
                      </a:endParaRPr>
                    </a:p>
                  </a:txBody>
                  <a:tcPr marL="0" marR="0" marT="7493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16"/>
                  </a:ext>
                </a:extLst>
              </a:tr>
              <a:tr h="338246">
                <a:tc>
                  <a:txBody>
                    <a:bodyPr/>
                    <a:lstStyle/>
                    <a:p>
                      <a:pPr marL="803910">
                        <a:lnSpc>
                          <a:spcPct val="100000"/>
                        </a:lnSpc>
                        <a:spcBef>
                          <a:spcPts val="480"/>
                        </a:spcBef>
                      </a:pPr>
                      <a:r>
                        <a:rPr sz="1100" b="1" dirty="0">
                          <a:latin typeface="Times New Roman"/>
                          <a:cs typeface="Times New Roman"/>
                        </a:rPr>
                        <a:t>17 </a:t>
                      </a:r>
                      <a:r>
                        <a:rPr sz="1100" b="1" spc="-5" dirty="0">
                          <a:latin typeface="Times New Roman"/>
                          <a:cs typeface="Times New Roman"/>
                        </a:rPr>
                        <a:t>Eylül</a:t>
                      </a:r>
                      <a:r>
                        <a:rPr sz="1100" b="1" spc="-15" dirty="0">
                          <a:latin typeface="Times New Roman"/>
                          <a:cs typeface="Times New Roman"/>
                        </a:rPr>
                        <a:t> </a:t>
                      </a:r>
                      <a:r>
                        <a:rPr sz="1100" b="1" dirty="0">
                          <a:latin typeface="Times New Roman"/>
                          <a:cs typeface="Times New Roman"/>
                        </a:rPr>
                        <a:t>2018</a:t>
                      </a:r>
                      <a:endParaRPr sz="1100">
                        <a:latin typeface="Times New Roman"/>
                        <a:cs typeface="Times New Roman"/>
                      </a:endParaRPr>
                    </a:p>
                  </a:txBody>
                  <a:tcPr marL="0" marR="0" marT="6096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5565">
                        <a:lnSpc>
                          <a:spcPct val="100000"/>
                        </a:lnSpc>
                        <a:spcBef>
                          <a:spcPts val="480"/>
                        </a:spcBef>
                      </a:pPr>
                      <a:r>
                        <a:rPr sz="1100" b="1" dirty="0">
                          <a:latin typeface="Times New Roman"/>
                          <a:cs typeface="Times New Roman"/>
                        </a:rPr>
                        <a:t>2018-2019 </a:t>
                      </a:r>
                      <a:r>
                        <a:rPr sz="1100" b="1" spc="-5" dirty="0">
                          <a:latin typeface="Times New Roman"/>
                          <a:cs typeface="Times New Roman"/>
                        </a:rPr>
                        <a:t>Eğitim </a:t>
                      </a:r>
                      <a:r>
                        <a:rPr sz="1100" b="1" dirty="0">
                          <a:latin typeface="Times New Roman"/>
                          <a:cs typeface="Times New Roman"/>
                        </a:rPr>
                        <a:t>ve </a:t>
                      </a:r>
                      <a:r>
                        <a:rPr sz="1100" b="1" spc="-5" dirty="0">
                          <a:latin typeface="Times New Roman"/>
                          <a:cs typeface="Times New Roman"/>
                        </a:rPr>
                        <a:t>Öğretim Yılı Açılışı</a:t>
                      </a:r>
                      <a:endParaRPr sz="1100" dirty="0">
                        <a:latin typeface="Times New Roman"/>
                        <a:cs typeface="Times New Roman"/>
                      </a:endParaRPr>
                    </a:p>
                  </a:txBody>
                  <a:tcPr marL="0" marR="0" marT="6096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17"/>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xmlns="" id="{8A563385-0CB9-4178-8971-FB5ED935BB9F}"/>
              </a:ext>
            </a:extLst>
          </p:cNvPr>
          <p:cNvSpPr/>
          <p:nvPr/>
        </p:nvSpPr>
        <p:spPr>
          <a:xfrm>
            <a:off x="575469" y="927100"/>
            <a:ext cx="12877799" cy="7971413"/>
          </a:xfrm>
          <a:prstGeom prst="rect">
            <a:avLst/>
          </a:prstGeom>
        </p:spPr>
        <p:txBody>
          <a:bodyPr wrap="square">
            <a:spAutoFit/>
          </a:bodyPr>
          <a:lstStyle/>
          <a:p>
            <a:pPr algn="just"/>
            <a:r>
              <a:rPr lang="tr-TR" sz="3200" dirty="0"/>
              <a:t>e)	Tercih yapması gereken tüm öğrencileri bilgilendirmek, yapılan tercih başvurularını kontrol etmek, tercih yapmayanları uyararak tüm öğrencilerin tercih yapmasını sağlamak,</a:t>
            </a:r>
          </a:p>
          <a:p>
            <a:pPr algn="just"/>
            <a:r>
              <a:rPr lang="tr-TR" sz="3200" dirty="0"/>
              <a:t>f)	Tercih onaylama işlemi tamamlandıktan sonra düzeltme veya iptal işlemi için takvimde belirtilen tercih süreleri içerisinde okul müdürlüğüne başvurarak başvurunun düzeltilmesi veya iptal talebinde bulunan velilerden düzeltme/iptal taleplerini almak, işlemleri gerçekleştirmek ve belgeleri saklamak,</a:t>
            </a:r>
          </a:p>
          <a:p>
            <a:pPr algn="just"/>
            <a:r>
              <a:rPr lang="tr-TR" sz="3200" dirty="0"/>
              <a:t>g)	İlköğretim programını takip eden özel eğitim ihtiyacı olan 8’inci sınıf öğrencilerini, sürece ilişkin iş ve işlemlerin yürütülebilmesi amacıyla, okulun bulunduğu bölgede hizmet veren rehberlik ve araştırma merkezine yönlendirmek,</a:t>
            </a:r>
          </a:p>
          <a:p>
            <a:pPr algn="just"/>
            <a:r>
              <a:rPr lang="tr-TR" sz="3200" dirty="0"/>
              <a:t>ğ) Yerleştirmeye Esas Nakil Tercih Başvurularını almak, başvurularını onaylayarak çıktısının onaylı bir örneğini öğrenci velisine vermek,</a:t>
            </a:r>
          </a:p>
          <a:p>
            <a:pPr algn="just"/>
            <a:r>
              <a:rPr lang="tr-TR" sz="3200" dirty="0"/>
              <a:t>h)	Kendi okulunun öğrencilerinin yanı sıra il içi ya da il dışından müracaat eden her öğrencinin tercih başvurularını onaylamak, belgelerini saklamak,</a:t>
            </a:r>
          </a:p>
        </p:txBody>
      </p:sp>
      <p:sp>
        <p:nvSpPr>
          <p:cNvPr id="4" name="Alt Bilgi Yer Tutucusu 3">
            <a:extLst>
              <a:ext uri="{FF2B5EF4-FFF2-40B4-BE49-F238E27FC236}">
                <a16:creationId xmlns:a16="http://schemas.microsoft.com/office/drawing/2014/main" xmlns="" id="{E8A8B8E0-C778-4134-B37D-9E6981D8E2AF}"/>
              </a:ext>
            </a:extLst>
          </p:cNvPr>
          <p:cNvSpPr>
            <a:spLocks noGrp="1"/>
          </p:cNvSpPr>
          <p:nvPr>
            <p:ph type="ftr" sz="quarter" idx="5"/>
          </p:nvPr>
        </p:nvSpPr>
        <p:spPr/>
        <p:txBody>
          <a:bodyPr/>
          <a:lstStyle/>
          <a:p>
            <a:r>
              <a:rPr lang="tr-TR" dirty="0" smtClean="0"/>
              <a:t>BİTLİS </a:t>
            </a:r>
            <a:r>
              <a:rPr lang="tr-TR" dirty="0"/>
              <a:t>MEM 27.06.2018</a:t>
            </a:r>
          </a:p>
        </p:txBody>
      </p:sp>
      <p:sp>
        <p:nvSpPr>
          <p:cNvPr id="5" name="Slayt Numarası Yer Tutucusu 4">
            <a:extLst>
              <a:ext uri="{FF2B5EF4-FFF2-40B4-BE49-F238E27FC236}">
                <a16:creationId xmlns:a16="http://schemas.microsoft.com/office/drawing/2014/main" xmlns="" id="{ED8B83FD-8B37-4385-B0A0-C5B364C2F20B}"/>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30</a:t>
            </a:fld>
            <a:endParaRPr lang="tr-TR" spc="10" dirty="0"/>
          </a:p>
        </p:txBody>
      </p:sp>
    </p:spTree>
    <p:extLst>
      <p:ext uri="{BB962C8B-B14F-4D97-AF65-F5344CB8AC3E}">
        <p14:creationId xmlns:p14="http://schemas.microsoft.com/office/powerpoint/2010/main" val="13991796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Dikdörtgen 4">
            <a:extLst>
              <a:ext uri="{FF2B5EF4-FFF2-40B4-BE49-F238E27FC236}">
                <a16:creationId xmlns:a16="http://schemas.microsoft.com/office/drawing/2014/main" xmlns="" id="{18F1E4FC-C6BB-419E-93C9-5342E96BAA00}"/>
              </a:ext>
            </a:extLst>
          </p:cNvPr>
          <p:cNvSpPr/>
          <p:nvPr/>
        </p:nvSpPr>
        <p:spPr>
          <a:xfrm>
            <a:off x="499269" y="3517900"/>
            <a:ext cx="13106399" cy="3970318"/>
          </a:xfrm>
          <a:prstGeom prst="rect">
            <a:avLst/>
          </a:prstGeom>
        </p:spPr>
        <p:txBody>
          <a:bodyPr wrap="square">
            <a:spAutoFit/>
          </a:bodyPr>
          <a:lstStyle/>
          <a:p>
            <a:pPr algn="just"/>
            <a:r>
              <a:rPr lang="tr-TR" sz="3600" dirty="0"/>
              <a:t>ı) Öğrenimlerinin bir bölümünü herhangi bir sebeple yurt dışında geçirmiş ve hâlen yurt içinde e- Okul sistemine kayıtlı olarak 8’inci sınıfa devam eden öğrencilerin yurt dışı eğitim-öğretim bilgilerine ilişkin denklik kayıtlarını e-Okul sistemine işlemek,</a:t>
            </a:r>
          </a:p>
          <a:p>
            <a:pPr algn="just"/>
            <a:r>
              <a:rPr lang="tr-TR" sz="3600" dirty="0"/>
              <a:t>i)	e-Okul sistemi üzerinde tüm 8.sınıf öğrencilerinin 6, 7 ve 8’inci sınıf Yılsonu Başarı Puanlarını kontrol ederek varsa eksiklikleri doğru bir şekilde tamamlamak.</a:t>
            </a:r>
          </a:p>
        </p:txBody>
      </p:sp>
      <p:sp>
        <p:nvSpPr>
          <p:cNvPr id="6" name="Alt Bilgi Yer Tutucusu 5">
            <a:extLst>
              <a:ext uri="{FF2B5EF4-FFF2-40B4-BE49-F238E27FC236}">
                <a16:creationId xmlns:a16="http://schemas.microsoft.com/office/drawing/2014/main" xmlns="" id="{33F2F01F-05CC-469A-ADC5-02C563E8659C}"/>
              </a:ext>
            </a:extLst>
          </p:cNvPr>
          <p:cNvSpPr>
            <a:spLocks noGrp="1"/>
          </p:cNvSpPr>
          <p:nvPr>
            <p:ph type="ftr" sz="quarter" idx="5"/>
          </p:nvPr>
        </p:nvSpPr>
        <p:spPr/>
        <p:txBody>
          <a:bodyPr/>
          <a:lstStyle/>
          <a:p>
            <a:r>
              <a:rPr lang="tr-TR" dirty="0" smtClean="0"/>
              <a:t>BİTLİS </a:t>
            </a:r>
            <a:r>
              <a:rPr lang="tr-TR" dirty="0"/>
              <a:t>MEM 27.06.2018</a:t>
            </a:r>
          </a:p>
        </p:txBody>
      </p:sp>
      <p:sp>
        <p:nvSpPr>
          <p:cNvPr id="7" name="Slayt Numarası Yer Tutucusu 6">
            <a:extLst>
              <a:ext uri="{FF2B5EF4-FFF2-40B4-BE49-F238E27FC236}">
                <a16:creationId xmlns:a16="http://schemas.microsoft.com/office/drawing/2014/main" xmlns="" id="{781B7331-D2A8-47EB-B725-C77135F8228E}"/>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31</a:t>
            </a:fld>
            <a:endParaRPr lang="tr-TR" spc="10" dirty="0"/>
          </a:p>
        </p:txBody>
      </p:sp>
    </p:spTree>
    <p:extLst>
      <p:ext uri="{BB962C8B-B14F-4D97-AF65-F5344CB8AC3E}">
        <p14:creationId xmlns:p14="http://schemas.microsoft.com/office/powerpoint/2010/main" val="2760261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xmlns="" id="{82328167-2913-4907-B85C-926A520DC1B8}"/>
              </a:ext>
            </a:extLst>
          </p:cNvPr>
          <p:cNvSpPr/>
          <p:nvPr/>
        </p:nvSpPr>
        <p:spPr>
          <a:xfrm>
            <a:off x="499269" y="1536700"/>
            <a:ext cx="13334999" cy="8402300"/>
          </a:xfrm>
          <a:prstGeom prst="rect">
            <a:avLst/>
          </a:prstGeom>
        </p:spPr>
        <p:txBody>
          <a:bodyPr wrap="square">
            <a:spAutoFit/>
          </a:bodyPr>
          <a:lstStyle/>
          <a:p>
            <a:pPr algn="ctr"/>
            <a:r>
              <a:rPr lang="tr-TR" sz="3600" b="1" dirty="0"/>
              <a:t>1.6.2.	Ortaöğretim Okul Müdürlüklerinin Yapacağı İşlemler:</a:t>
            </a:r>
          </a:p>
          <a:p>
            <a:pPr algn="just"/>
            <a:r>
              <a:rPr lang="tr-TR" sz="3600" dirty="0"/>
              <a:t>a)	Merkezî sınav puanı ile öğrenci alan pansiyonlu okulları kazanarak kayıtlarını yaptıran ve parasız yatılı olarak öğrenim görmek isteyen öğrencilere Millî Eğitim Bakanlığına Bağlı Resmi Okullarda Yatılılık, Bursluluk, Sosyal Yardımlar ve Okul Pansiyonları Yönetmeliği hükümlerine göre rehberlik yapmak,</a:t>
            </a:r>
          </a:p>
          <a:p>
            <a:pPr algn="just"/>
            <a:r>
              <a:rPr lang="tr-TR" sz="3600" dirty="0"/>
              <a:t>b)	Pansiyonlu ortaöğretim kurumlarınca Millî Eğitim Bakanlığına Bağlı Resmi Okullarda Yatılılık, Bursluluk, Sosyal Yardımlar ve Okul Pansiyonları Yönetmeliği hükümlerine göre pansiyonda barındıracağı parasız yatılı öğrenci kontenjanını cinsiyete göre elektronik ortama süresi içerisinde işlemek,</a:t>
            </a:r>
          </a:p>
          <a:p>
            <a:pPr algn="just"/>
            <a:r>
              <a:rPr lang="tr-TR" sz="3600" dirty="0"/>
              <a:t>c)	Yatılılığa başvuran öğrencilerin başvurularını okul yatılılık ve bursluluk komisyonu marifetiyle değerlendirmek, uygun görülen öğrencileri yatılılığa yerleştirmek, kayıtlarını e- pansiyon modülüne işlemek.</a:t>
            </a:r>
          </a:p>
        </p:txBody>
      </p:sp>
      <p:sp>
        <p:nvSpPr>
          <p:cNvPr id="4" name="Alt Bilgi Yer Tutucusu 3">
            <a:extLst>
              <a:ext uri="{FF2B5EF4-FFF2-40B4-BE49-F238E27FC236}">
                <a16:creationId xmlns:a16="http://schemas.microsoft.com/office/drawing/2014/main" xmlns="" id="{244648AC-2680-4045-9F06-A605B990B608}"/>
              </a:ext>
            </a:extLst>
          </p:cNvPr>
          <p:cNvSpPr>
            <a:spLocks noGrp="1"/>
          </p:cNvSpPr>
          <p:nvPr>
            <p:ph type="ftr" sz="quarter" idx="5"/>
          </p:nvPr>
        </p:nvSpPr>
        <p:spPr/>
        <p:txBody>
          <a:bodyPr/>
          <a:lstStyle/>
          <a:p>
            <a:r>
              <a:rPr lang="tr-TR" dirty="0" smtClean="0"/>
              <a:t>BİTLİS </a:t>
            </a:r>
            <a:r>
              <a:rPr lang="tr-TR" dirty="0"/>
              <a:t>MEM 27.06.2018</a:t>
            </a:r>
          </a:p>
        </p:txBody>
      </p:sp>
      <p:sp>
        <p:nvSpPr>
          <p:cNvPr id="5" name="Slayt Numarası Yer Tutucusu 4">
            <a:extLst>
              <a:ext uri="{FF2B5EF4-FFF2-40B4-BE49-F238E27FC236}">
                <a16:creationId xmlns:a16="http://schemas.microsoft.com/office/drawing/2014/main" xmlns="" id="{016363AA-B4A1-42CB-97E2-4A85E44BFD62}"/>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32</a:t>
            </a:fld>
            <a:endParaRPr lang="tr-TR" spc="10" dirty="0"/>
          </a:p>
        </p:txBody>
      </p:sp>
    </p:spTree>
    <p:extLst>
      <p:ext uri="{BB962C8B-B14F-4D97-AF65-F5344CB8AC3E}">
        <p14:creationId xmlns:p14="http://schemas.microsoft.com/office/powerpoint/2010/main" val="6757295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xmlns="" id="{50E44221-FC20-4B84-BE40-0176EC75DD5D}"/>
              </a:ext>
            </a:extLst>
          </p:cNvPr>
          <p:cNvSpPr/>
          <p:nvPr/>
        </p:nvSpPr>
        <p:spPr>
          <a:xfrm>
            <a:off x="998538" y="4700369"/>
            <a:ext cx="13258800" cy="646331"/>
          </a:xfrm>
          <a:prstGeom prst="rect">
            <a:avLst/>
          </a:prstGeom>
        </p:spPr>
        <p:txBody>
          <a:bodyPr wrap="square">
            <a:spAutoFit/>
          </a:bodyPr>
          <a:lstStyle/>
          <a:p>
            <a:r>
              <a:rPr lang="tr-TR" sz="3600" dirty="0"/>
              <a:t>II.	BÖLÜM: OKUL TANITIM BİLGİLERİ, KAYIT VE NAKİL İŞLEMLERİ</a:t>
            </a:r>
          </a:p>
        </p:txBody>
      </p:sp>
      <p:sp>
        <p:nvSpPr>
          <p:cNvPr id="4" name="Alt Bilgi Yer Tutucusu 3">
            <a:extLst>
              <a:ext uri="{FF2B5EF4-FFF2-40B4-BE49-F238E27FC236}">
                <a16:creationId xmlns:a16="http://schemas.microsoft.com/office/drawing/2014/main" xmlns="" id="{4AEC5042-66D2-4673-BFAB-95957447EBA0}"/>
              </a:ext>
            </a:extLst>
          </p:cNvPr>
          <p:cNvSpPr>
            <a:spLocks noGrp="1"/>
          </p:cNvSpPr>
          <p:nvPr>
            <p:ph type="ftr" sz="quarter" idx="5"/>
          </p:nvPr>
        </p:nvSpPr>
        <p:spPr/>
        <p:txBody>
          <a:bodyPr/>
          <a:lstStyle/>
          <a:p>
            <a:r>
              <a:rPr lang="tr-TR" dirty="0" smtClean="0"/>
              <a:t>BİTLİS </a:t>
            </a:r>
            <a:r>
              <a:rPr lang="tr-TR" dirty="0"/>
              <a:t>MEM 27.06.2018</a:t>
            </a:r>
          </a:p>
        </p:txBody>
      </p:sp>
      <p:sp>
        <p:nvSpPr>
          <p:cNvPr id="5" name="Slayt Numarası Yer Tutucusu 4">
            <a:extLst>
              <a:ext uri="{FF2B5EF4-FFF2-40B4-BE49-F238E27FC236}">
                <a16:creationId xmlns:a16="http://schemas.microsoft.com/office/drawing/2014/main" xmlns="" id="{263051C0-8AD3-460E-A586-35ABF172FFC7}"/>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33</a:t>
            </a:fld>
            <a:endParaRPr lang="tr-TR" spc="10" dirty="0"/>
          </a:p>
        </p:txBody>
      </p:sp>
    </p:spTree>
    <p:extLst>
      <p:ext uri="{BB962C8B-B14F-4D97-AF65-F5344CB8AC3E}">
        <p14:creationId xmlns:p14="http://schemas.microsoft.com/office/powerpoint/2010/main" val="20551186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xmlns="" id="{13638DE1-6B66-4D80-82EA-708E04853E57}"/>
              </a:ext>
            </a:extLst>
          </p:cNvPr>
          <p:cNvSpPr/>
          <p:nvPr/>
        </p:nvSpPr>
        <p:spPr>
          <a:xfrm>
            <a:off x="613569" y="2146300"/>
            <a:ext cx="13030199" cy="6986528"/>
          </a:xfrm>
          <a:prstGeom prst="rect">
            <a:avLst/>
          </a:prstGeom>
        </p:spPr>
        <p:txBody>
          <a:bodyPr wrap="square">
            <a:spAutoFit/>
          </a:bodyPr>
          <a:lstStyle/>
          <a:p>
            <a:pPr algn="ctr"/>
            <a:r>
              <a:rPr lang="tr-TR" sz="3200" b="1" dirty="0"/>
              <a:t>2.1.	OKUL ADLARI VE TERCİH KODLARI</a:t>
            </a:r>
          </a:p>
          <a:p>
            <a:pPr algn="just"/>
            <a:r>
              <a:rPr lang="tr-TR" sz="3200" dirty="0"/>
              <a:t>Öğrenci ve velisi, okulların genel ve özel başvuru şartlarına dikkat ederek istek sırasına göre farklı il ve ilçelerdeki okullar da dâhil olmak üzere okul türlerine göre okul tercihi yapabilecektir. Okulların tanıtım bilgileri, okulların bağlı olduğu ilgili genel müdürlüklerin web sayfalarında yayımlanacaktır.</a:t>
            </a:r>
          </a:p>
          <a:p>
            <a:pPr algn="just"/>
            <a:r>
              <a:rPr lang="tr-TR" sz="3200" dirty="0"/>
              <a:t>a)	Ortaöğretim Genel Müdürlüğüne bağlı Fen Liseleri ve Sosyal Bilimler Liseleri ile özel program ve proje uygulayan Anadolu Liseleri (Tablo–1),</a:t>
            </a:r>
          </a:p>
          <a:p>
            <a:pPr algn="just"/>
            <a:r>
              <a:rPr lang="tr-TR" sz="3200" dirty="0"/>
              <a:t>b)	Mesleki ve Teknik Eğitim Genel Müdürlüğüne bağlı özel program ve proje uygulayan Mesleki ve Teknik Anadolu Liselerinin Anadolu Teknik Programları (Tablo-2),</a:t>
            </a:r>
          </a:p>
          <a:p>
            <a:pPr algn="just"/>
            <a:r>
              <a:rPr lang="tr-TR" sz="3200" dirty="0"/>
              <a:t>c)	Din Öğretimi Genel Müdürlüğüne bağlı özel program ve proje uygulayan Anadolu İmam Hatip Liseleri (Tablo–3),</a:t>
            </a:r>
          </a:p>
          <a:p>
            <a:pPr algn="just"/>
            <a:r>
              <a:rPr lang="tr-TR" sz="3200" dirty="0"/>
              <a:t>ç) Yerel yerleştirme ile öğrenci alacak okulların listesi de https://e-okul.meb.gov.tr internet adresinden yayınlanacaktır.</a:t>
            </a:r>
          </a:p>
        </p:txBody>
      </p:sp>
      <p:sp>
        <p:nvSpPr>
          <p:cNvPr id="4" name="Alt Bilgi Yer Tutucusu 3">
            <a:extLst>
              <a:ext uri="{FF2B5EF4-FFF2-40B4-BE49-F238E27FC236}">
                <a16:creationId xmlns:a16="http://schemas.microsoft.com/office/drawing/2014/main" xmlns="" id="{5F96C71E-ABE3-49FD-8249-F21C302D3A2D}"/>
              </a:ext>
            </a:extLst>
          </p:cNvPr>
          <p:cNvSpPr>
            <a:spLocks noGrp="1"/>
          </p:cNvSpPr>
          <p:nvPr>
            <p:ph type="ftr" sz="quarter" idx="5"/>
          </p:nvPr>
        </p:nvSpPr>
        <p:spPr/>
        <p:txBody>
          <a:bodyPr/>
          <a:lstStyle/>
          <a:p>
            <a:r>
              <a:rPr lang="tr-TR" dirty="0" smtClean="0"/>
              <a:t>BİTLİS </a:t>
            </a:r>
            <a:r>
              <a:rPr lang="tr-TR" dirty="0"/>
              <a:t>MEM 27.06.2018</a:t>
            </a:r>
          </a:p>
        </p:txBody>
      </p:sp>
      <p:sp>
        <p:nvSpPr>
          <p:cNvPr id="5" name="Slayt Numarası Yer Tutucusu 4">
            <a:extLst>
              <a:ext uri="{FF2B5EF4-FFF2-40B4-BE49-F238E27FC236}">
                <a16:creationId xmlns:a16="http://schemas.microsoft.com/office/drawing/2014/main" xmlns="" id="{B2D1DC17-65FF-4F36-8FFF-B5FC2423C6ED}"/>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34</a:t>
            </a:fld>
            <a:endParaRPr lang="tr-TR" spc="10" dirty="0"/>
          </a:p>
        </p:txBody>
      </p:sp>
    </p:spTree>
    <p:extLst>
      <p:ext uri="{BB962C8B-B14F-4D97-AF65-F5344CB8AC3E}">
        <p14:creationId xmlns:p14="http://schemas.microsoft.com/office/powerpoint/2010/main" val="257678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xmlns="" id="{847B7D9B-2E7C-4C46-8CA4-52C45ABADFC3}"/>
              </a:ext>
            </a:extLst>
          </p:cNvPr>
          <p:cNvSpPr/>
          <p:nvPr/>
        </p:nvSpPr>
        <p:spPr>
          <a:xfrm>
            <a:off x="727869" y="5085090"/>
            <a:ext cx="13106399" cy="523220"/>
          </a:xfrm>
          <a:prstGeom prst="rect">
            <a:avLst/>
          </a:prstGeom>
        </p:spPr>
        <p:txBody>
          <a:bodyPr wrap="square">
            <a:spAutoFit/>
          </a:bodyPr>
          <a:lstStyle/>
          <a:p>
            <a:r>
              <a:rPr lang="tr-TR" sz="2800" dirty="0"/>
              <a:t>2.2.	MESLEKİ VE TEKNİK ANADOLU LİSELERİNİN DENİZCİLİK ALANINA ÖĞRENCİ ALIMI</a:t>
            </a:r>
          </a:p>
        </p:txBody>
      </p:sp>
      <p:sp>
        <p:nvSpPr>
          <p:cNvPr id="4" name="Alt Bilgi Yer Tutucusu 3">
            <a:extLst>
              <a:ext uri="{FF2B5EF4-FFF2-40B4-BE49-F238E27FC236}">
                <a16:creationId xmlns:a16="http://schemas.microsoft.com/office/drawing/2014/main" xmlns="" id="{FCAB693A-5C9A-4D0D-B347-CCD520F00B9D}"/>
              </a:ext>
            </a:extLst>
          </p:cNvPr>
          <p:cNvSpPr>
            <a:spLocks noGrp="1"/>
          </p:cNvSpPr>
          <p:nvPr>
            <p:ph type="ftr" sz="quarter" idx="5"/>
          </p:nvPr>
        </p:nvSpPr>
        <p:spPr/>
        <p:txBody>
          <a:bodyPr/>
          <a:lstStyle/>
          <a:p>
            <a:r>
              <a:rPr lang="tr-TR" dirty="0" smtClean="0"/>
              <a:t>BİTLİS </a:t>
            </a:r>
            <a:r>
              <a:rPr lang="tr-TR" dirty="0"/>
              <a:t>MEM 27.06.2018</a:t>
            </a:r>
          </a:p>
        </p:txBody>
      </p:sp>
      <p:sp>
        <p:nvSpPr>
          <p:cNvPr id="5" name="Slayt Numarası Yer Tutucusu 4">
            <a:extLst>
              <a:ext uri="{FF2B5EF4-FFF2-40B4-BE49-F238E27FC236}">
                <a16:creationId xmlns:a16="http://schemas.microsoft.com/office/drawing/2014/main" xmlns="" id="{601C56C7-CADE-487B-8959-5FDC9F5672CA}"/>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35</a:t>
            </a:fld>
            <a:endParaRPr lang="tr-TR" spc="10" dirty="0"/>
          </a:p>
        </p:txBody>
      </p:sp>
    </p:spTree>
    <p:extLst>
      <p:ext uri="{BB962C8B-B14F-4D97-AF65-F5344CB8AC3E}">
        <p14:creationId xmlns:p14="http://schemas.microsoft.com/office/powerpoint/2010/main" val="42162783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xmlns="" id="{6C0288B8-CED4-4FF2-8C91-DBC1066EDF40}"/>
              </a:ext>
            </a:extLst>
          </p:cNvPr>
          <p:cNvSpPr/>
          <p:nvPr/>
        </p:nvSpPr>
        <p:spPr>
          <a:xfrm>
            <a:off x="575469" y="1536699"/>
            <a:ext cx="13030199" cy="7602081"/>
          </a:xfrm>
          <a:prstGeom prst="rect">
            <a:avLst/>
          </a:prstGeom>
        </p:spPr>
        <p:txBody>
          <a:bodyPr wrap="square">
            <a:spAutoFit/>
          </a:bodyPr>
          <a:lstStyle/>
          <a:p>
            <a:pPr algn="ctr"/>
            <a:r>
              <a:rPr lang="tr-TR" sz="3200" b="1" dirty="0"/>
              <a:t>2.2.1.	Denizcilik Alanı</a:t>
            </a:r>
          </a:p>
          <a:p>
            <a:pPr algn="just"/>
            <a:r>
              <a:rPr lang="tr-TR" sz="2400" dirty="0"/>
              <a:t>a)	Mesleki ve Teknik Eğitim Genel Müdürlüğüne bağlı; denizcilik alanı bulunan okulları tercih etmek isteyen öğrencilerin, Ulaştırma, Denizcilik ve Haberleşme Bakanlığının “</a:t>
            </a:r>
            <a:r>
              <a:rPr lang="tr-TR" sz="2400" dirty="0" err="1"/>
              <a:t>Gemiadamları</a:t>
            </a:r>
            <a:r>
              <a:rPr lang="tr-TR" sz="2400" dirty="0"/>
              <a:t> ve Kılavuz Kaptanlar Eğitim ve Sınav </a:t>
            </a:r>
            <a:r>
              <a:rPr lang="tr-TR" sz="2400" dirty="0" err="1"/>
              <a:t>Yönergesi”ne</a:t>
            </a:r>
            <a:r>
              <a:rPr lang="tr-TR" sz="2400" dirty="0"/>
              <a:t> göre denizde çalışmaya engel teşkil edebilecek herhangi bir hastalığının bulunmadığını belgelendirmesi gerekmektedir. Bu nedenle, Sağlık	Bakanlığı	Hudut	ve	Sahiller	Genel	Müdürlüğü’nün http://www.hssgm.gov.tr/GemiadamiSaglikIslemleri adresinde yer alan “</a:t>
            </a:r>
            <a:r>
              <a:rPr lang="tr-TR" sz="2400" dirty="0" err="1"/>
              <a:t>Gemiadamlarının</a:t>
            </a:r>
            <a:r>
              <a:rPr lang="tr-TR" sz="2400" dirty="0"/>
              <a:t> Genel ve Periyodik Sağlık İşlemini Yapmaya Yetkili Özel ve Resmi Sağlık Kuruluşları” başlığı altında bulunan yetkilendirilmiş resmî ve özel sağlık kurum/kuruluşlarından sağlık durumlarının denizcilik öğrenimine ve mesleğin yürütülmesine elverişli olduğunu belirten “</a:t>
            </a:r>
            <a:r>
              <a:rPr lang="tr-TR" sz="2400" dirty="0" err="1"/>
              <a:t>Gemiadamı</a:t>
            </a:r>
            <a:r>
              <a:rPr lang="tr-TR" sz="2400" dirty="0"/>
              <a:t> Olur Sağlık </a:t>
            </a:r>
            <a:r>
              <a:rPr lang="tr-TR" sz="2400" dirty="0" err="1"/>
              <a:t>Raporu”nun</a:t>
            </a:r>
            <a:r>
              <a:rPr lang="tr-TR" sz="2400" dirty="0"/>
              <a:t> alınması şartları aranmaktadır.</a:t>
            </a:r>
          </a:p>
          <a:p>
            <a:pPr algn="just"/>
            <a:r>
              <a:rPr lang="tr-TR" sz="2400" dirty="0"/>
              <a:t>b)	Denizcilik alanı bulunan mesleki ve teknik Anadolu liselerini tercih edecek öğrencilerin aşağıdaki açıklamalar doğrultusunda tercih yapmaları gerekmektedir:</a:t>
            </a:r>
          </a:p>
          <a:p>
            <a:pPr algn="just"/>
            <a:r>
              <a:rPr lang="tr-TR" sz="2400" dirty="0"/>
              <a:t>i.	Bu okullara kontenjan kadar yerleştirme yapıldıktan sonra aynı sayıda yedek kazanan aday öğrenci belirlenecektir.</a:t>
            </a:r>
          </a:p>
          <a:p>
            <a:pPr algn="just"/>
            <a:r>
              <a:rPr lang="tr-TR" sz="2400" dirty="0"/>
              <a:t>ii.	Yerleştirme sonuçları 30 Temmuz 2018 tarihinde açıklandığında; kontenjana girebilenler “Asıl Kazanan Aday”, giremeyenler “Yedek Kazanan Aday” olarak ilan edilecektir.</a:t>
            </a:r>
          </a:p>
          <a:p>
            <a:pPr algn="just"/>
            <a:r>
              <a:rPr lang="tr-TR" sz="2400" dirty="0"/>
              <a:t>iii.	“Asıl Kazanan </a:t>
            </a:r>
            <a:r>
              <a:rPr lang="tr-TR" sz="2400" dirty="0" err="1"/>
              <a:t>Aday”lar</a:t>
            </a:r>
            <a:r>
              <a:rPr lang="tr-TR" sz="2400" dirty="0"/>
              <a:t>, “</a:t>
            </a:r>
            <a:r>
              <a:rPr lang="tr-TR" sz="2400" dirty="0" err="1"/>
              <a:t>Gemiadamı</a:t>
            </a:r>
            <a:r>
              <a:rPr lang="tr-TR" sz="2400" dirty="0"/>
              <a:t> Olur Sağlık Raporunu” 07 Ağustos 2018 tarihine kadar kayıt hakkı kazandıkları okul müdürlüğüne teslim edeceklerdir.</a:t>
            </a:r>
          </a:p>
          <a:p>
            <a:pPr algn="just"/>
            <a:r>
              <a:rPr lang="tr-TR" sz="2400" dirty="0"/>
              <a:t>iv.“</a:t>
            </a:r>
            <a:r>
              <a:rPr lang="tr-TR" sz="2400" dirty="0" err="1"/>
              <a:t>Gemiadamı</a:t>
            </a:r>
            <a:r>
              <a:rPr lang="tr-TR" sz="2400" dirty="0"/>
              <a:t> Olur Sağlık </a:t>
            </a:r>
            <a:r>
              <a:rPr lang="tr-TR" sz="2400" dirty="0" err="1"/>
              <a:t>Raporu”nu</a:t>
            </a:r>
            <a:r>
              <a:rPr lang="tr-TR" sz="2400" dirty="0"/>
              <a:t> süresi içinde teslim edemeyenlerin yerine yedek listeden ilk adaydan başlayarak kontenjanlar dolana kadar alım yapılacaktır.</a:t>
            </a:r>
          </a:p>
        </p:txBody>
      </p:sp>
      <p:sp>
        <p:nvSpPr>
          <p:cNvPr id="4" name="Alt Bilgi Yer Tutucusu 3">
            <a:extLst>
              <a:ext uri="{FF2B5EF4-FFF2-40B4-BE49-F238E27FC236}">
                <a16:creationId xmlns:a16="http://schemas.microsoft.com/office/drawing/2014/main" xmlns="" id="{7220967C-3D71-420D-9D2C-A81CECBE6081}"/>
              </a:ext>
            </a:extLst>
          </p:cNvPr>
          <p:cNvSpPr>
            <a:spLocks noGrp="1"/>
          </p:cNvSpPr>
          <p:nvPr>
            <p:ph type="ftr" sz="quarter" idx="5"/>
          </p:nvPr>
        </p:nvSpPr>
        <p:spPr/>
        <p:txBody>
          <a:bodyPr/>
          <a:lstStyle/>
          <a:p>
            <a:r>
              <a:rPr lang="tr-TR" dirty="0" smtClean="0"/>
              <a:t>BİTLİS </a:t>
            </a:r>
            <a:r>
              <a:rPr lang="tr-TR" dirty="0"/>
              <a:t>MEM 27.06.2018</a:t>
            </a:r>
          </a:p>
        </p:txBody>
      </p:sp>
      <p:sp>
        <p:nvSpPr>
          <p:cNvPr id="5" name="Slayt Numarası Yer Tutucusu 4">
            <a:extLst>
              <a:ext uri="{FF2B5EF4-FFF2-40B4-BE49-F238E27FC236}">
                <a16:creationId xmlns:a16="http://schemas.microsoft.com/office/drawing/2014/main" xmlns="" id="{3C0828F1-A785-4D6A-B209-54606EC9B268}"/>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36</a:t>
            </a:fld>
            <a:endParaRPr lang="tr-TR" spc="10" dirty="0"/>
          </a:p>
        </p:txBody>
      </p:sp>
    </p:spTree>
    <p:extLst>
      <p:ext uri="{BB962C8B-B14F-4D97-AF65-F5344CB8AC3E}">
        <p14:creationId xmlns:p14="http://schemas.microsoft.com/office/powerpoint/2010/main" val="23531713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xmlns="" id="{D39482CB-8EC0-4990-893E-9DFE7E422E39}"/>
              </a:ext>
            </a:extLst>
          </p:cNvPr>
          <p:cNvSpPr/>
          <p:nvPr/>
        </p:nvSpPr>
        <p:spPr>
          <a:xfrm>
            <a:off x="232569" y="1765300"/>
            <a:ext cx="13792200" cy="7540526"/>
          </a:xfrm>
          <a:prstGeom prst="rect">
            <a:avLst/>
          </a:prstGeom>
        </p:spPr>
        <p:txBody>
          <a:bodyPr wrap="square">
            <a:spAutoFit/>
          </a:bodyPr>
          <a:lstStyle/>
          <a:p>
            <a:pPr algn="ctr"/>
            <a:r>
              <a:rPr lang="tr-TR" sz="3600" b="1" dirty="0"/>
              <a:t>2.2.2.	Meslekî Eğitim Merkezleri</a:t>
            </a:r>
          </a:p>
          <a:p>
            <a:pPr marL="514350" indent="-514350" algn="just">
              <a:buAutoNum type="alphaLcParenR"/>
            </a:pPr>
            <a:r>
              <a:rPr lang="tr-TR" sz="2800" dirty="0"/>
              <a:t>Meslekî Eğitim Merkezleri (eski adıyla Çıraklık Eğitim Merkezleri), 02/12/2016 tarihli ve 6764 sayılı Millî Eğitim Bakanlığının Teşkilat Ve Görevleri Hakkında Kanun Hükmünde Kararname İle Bazı Kanun Ve Kanun Hükmünde Kararnamelerde Değişiklik Yapılmasına Dair Kanunla zorunlu ortaöğretim kapsamına alınmıştır. 9’uncu sınıfta doğrudan alan ve dal seçimi yapılarak, işletmeyle sözleşme imzalanması ile eğitime başlanmaktadır. 11’inci sınıfın sonunda “Kalfalık Belgesi”, 12’inci sınıfın sonunda ise “Ustalık Belgesi” düzenlenmektedir. Öğrenciler, haftada en az bir gün okulda teorik eğitim, işletmede 4 ya da 5 gün beceri eğitimi görürler. Sözleşme imzalandıktan sonra asgari ücretin net tutarının %30’undan az olmamak üzere ücret almaya başlarlar. 27 alan ve 140 dalda mesleki eğitim verilmektedir. Alan ve dallarla ilgili bilgiler tercih listelerinden öğrenilebilir. Ayrıca öğrenciler açık öğretim okullarına kayıt olarak fark dersleri vermek suretiyle lise diploması sahibi olabilirler.</a:t>
            </a:r>
          </a:p>
          <a:p>
            <a:pPr algn="just"/>
            <a:endParaRPr lang="tr-TR" sz="2800" dirty="0"/>
          </a:p>
          <a:p>
            <a:pPr algn="just"/>
            <a:r>
              <a:rPr lang="tr-TR" sz="2800" dirty="0"/>
              <a:t>b)	Meslekî eğitim merkezlerine yerleştirilen öğrenciler çıraklık eğitimine başlayacakları iş yerleri ile yerleştirildikleri tarihten itibaren en geç 2 ay içinde sözleşme imzalayacaklardır. Sözleşme imzalamayanların kayıtları silinerek açık öğretim kurumlarına yönlendirilecektir.</a:t>
            </a:r>
          </a:p>
        </p:txBody>
      </p:sp>
      <p:sp>
        <p:nvSpPr>
          <p:cNvPr id="4" name="Alt Bilgi Yer Tutucusu 3">
            <a:extLst>
              <a:ext uri="{FF2B5EF4-FFF2-40B4-BE49-F238E27FC236}">
                <a16:creationId xmlns:a16="http://schemas.microsoft.com/office/drawing/2014/main" xmlns="" id="{DAC66320-BBB0-42C4-8616-B7C945521117}"/>
              </a:ext>
            </a:extLst>
          </p:cNvPr>
          <p:cNvSpPr>
            <a:spLocks noGrp="1"/>
          </p:cNvSpPr>
          <p:nvPr>
            <p:ph type="ftr" sz="quarter" idx="5"/>
          </p:nvPr>
        </p:nvSpPr>
        <p:spPr/>
        <p:txBody>
          <a:bodyPr/>
          <a:lstStyle/>
          <a:p>
            <a:r>
              <a:rPr lang="tr-TR" dirty="0" smtClean="0"/>
              <a:t>BİTLİS </a:t>
            </a:r>
            <a:r>
              <a:rPr lang="tr-TR" dirty="0"/>
              <a:t>MEM 27.06.2018</a:t>
            </a:r>
          </a:p>
        </p:txBody>
      </p:sp>
      <p:sp>
        <p:nvSpPr>
          <p:cNvPr id="5" name="Slayt Numarası Yer Tutucusu 4">
            <a:extLst>
              <a:ext uri="{FF2B5EF4-FFF2-40B4-BE49-F238E27FC236}">
                <a16:creationId xmlns:a16="http://schemas.microsoft.com/office/drawing/2014/main" xmlns="" id="{BB338AF4-152C-46A8-AD4F-CDB90FC660A5}"/>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37</a:t>
            </a:fld>
            <a:endParaRPr lang="tr-TR" spc="10" dirty="0"/>
          </a:p>
        </p:txBody>
      </p:sp>
    </p:spTree>
    <p:extLst>
      <p:ext uri="{BB962C8B-B14F-4D97-AF65-F5344CB8AC3E}">
        <p14:creationId xmlns:p14="http://schemas.microsoft.com/office/powerpoint/2010/main" val="1166881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xmlns="" id="{672A59B0-E985-4839-9D11-83C7FB08CE43}"/>
              </a:ext>
            </a:extLst>
          </p:cNvPr>
          <p:cNvSpPr/>
          <p:nvPr/>
        </p:nvSpPr>
        <p:spPr>
          <a:xfrm>
            <a:off x="423069" y="1391771"/>
            <a:ext cx="13106399" cy="7909858"/>
          </a:xfrm>
          <a:prstGeom prst="rect">
            <a:avLst/>
          </a:prstGeom>
        </p:spPr>
        <p:txBody>
          <a:bodyPr wrap="square">
            <a:spAutoFit/>
          </a:bodyPr>
          <a:lstStyle/>
          <a:p>
            <a:pPr algn="ctr"/>
            <a:r>
              <a:rPr lang="tr-TR" sz="3200" b="1" dirty="0"/>
              <a:t>2.3.	YATILILIK TERCİH VE YERLEŞTİRME İŞLEMLERİ</a:t>
            </a:r>
          </a:p>
          <a:p>
            <a:endParaRPr lang="tr-TR" sz="2800" dirty="0"/>
          </a:p>
          <a:p>
            <a:pPr marL="514350" indent="-514350" algn="just">
              <a:buAutoNum type="alphaLcParenR"/>
            </a:pPr>
            <a:r>
              <a:rPr lang="tr-TR" sz="2800" dirty="0"/>
              <a:t>Örgün resmî ortaöğretim kurumlarına kayıt yaptıran öğrencilerden öğrenimlerine parasız yatılı olarak devam etmek isteyenler pansiyonlu okullarda doğrudan okul müdürlüğüne, pansiyonu bulunmayan okullarda ise il/ilçe yatılılık ve bursluluk komisyonlarına belgeleri ile birlikte 10-14 Eylül 2018 tarihleri arasında saat 17.00’a kadar müracaat edeceklerdir.</a:t>
            </a:r>
          </a:p>
          <a:p>
            <a:pPr algn="just"/>
            <a:endParaRPr lang="tr-TR" sz="2800" dirty="0"/>
          </a:p>
          <a:p>
            <a:pPr marL="514350" indent="-514350" algn="just">
              <a:buAutoNum type="alphaLcParenR" startAt="2"/>
            </a:pPr>
            <a:r>
              <a:rPr lang="tr-TR" sz="2800" dirty="0"/>
              <a:t>Okul yatılılık ve bursluluk komisyonlarınca yatılı olarak öğrenci yerleştirme işlemleri 16 Eylül 2018 tarihine kadar tamamlanarak ilan edilecektir.</a:t>
            </a:r>
          </a:p>
          <a:p>
            <a:pPr algn="just"/>
            <a:endParaRPr lang="tr-TR" sz="2800" dirty="0"/>
          </a:p>
          <a:p>
            <a:pPr marL="514350" indent="-514350" algn="just">
              <a:buAutoNum type="alphaLcParenR" startAt="3"/>
            </a:pPr>
            <a:r>
              <a:rPr lang="tr-TR" sz="2800" dirty="0"/>
              <a:t>Pansiyonlarda kalan boş kontenjanlara il/ilçe yatılılık ve bursluluk komisyonlarınca 10-14 Eylül 2018 tarihîlerinde alınan öğrenci müracaatları değerlendirilerek 19 Eylül 2018 tarihinde yatılılığa yerleştirme işlemleri tamamlanacaktır.</a:t>
            </a:r>
          </a:p>
          <a:p>
            <a:pPr algn="just"/>
            <a:endParaRPr lang="tr-TR" sz="2800" dirty="0"/>
          </a:p>
          <a:p>
            <a:pPr algn="just"/>
            <a:r>
              <a:rPr lang="tr-TR" sz="2800" dirty="0"/>
              <a:t>ç) İOKBS sonucu burslu okumaya hak kazanan öğrenciler de kayıt yaptırdıkları/öğrenim gördükleri okul müdürlüğüne en geç 28 Eylül 2018 tarihi saat 17:00’ye kadar müracaat edeceklerdir.</a:t>
            </a:r>
          </a:p>
        </p:txBody>
      </p:sp>
      <p:sp>
        <p:nvSpPr>
          <p:cNvPr id="4" name="Alt Bilgi Yer Tutucusu 3">
            <a:extLst>
              <a:ext uri="{FF2B5EF4-FFF2-40B4-BE49-F238E27FC236}">
                <a16:creationId xmlns:a16="http://schemas.microsoft.com/office/drawing/2014/main" xmlns="" id="{D3DB6FED-86E5-4E56-AB31-E327B20B6EA8}"/>
              </a:ext>
            </a:extLst>
          </p:cNvPr>
          <p:cNvSpPr>
            <a:spLocks noGrp="1"/>
          </p:cNvSpPr>
          <p:nvPr>
            <p:ph type="ftr" sz="quarter" idx="5"/>
          </p:nvPr>
        </p:nvSpPr>
        <p:spPr/>
        <p:txBody>
          <a:bodyPr/>
          <a:lstStyle/>
          <a:p>
            <a:r>
              <a:rPr lang="tr-TR" dirty="0" smtClean="0"/>
              <a:t>BİTLİS </a:t>
            </a:r>
            <a:r>
              <a:rPr lang="tr-TR" dirty="0"/>
              <a:t>MEM 27.06.2018</a:t>
            </a:r>
          </a:p>
        </p:txBody>
      </p:sp>
      <p:sp>
        <p:nvSpPr>
          <p:cNvPr id="5" name="Slayt Numarası Yer Tutucusu 4">
            <a:extLst>
              <a:ext uri="{FF2B5EF4-FFF2-40B4-BE49-F238E27FC236}">
                <a16:creationId xmlns:a16="http://schemas.microsoft.com/office/drawing/2014/main" xmlns="" id="{1800470B-F82F-499F-9EB0-3BB15450D50E}"/>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38</a:t>
            </a:fld>
            <a:endParaRPr lang="tr-TR" spc="10" dirty="0"/>
          </a:p>
        </p:txBody>
      </p:sp>
    </p:spTree>
    <p:extLst>
      <p:ext uri="{BB962C8B-B14F-4D97-AF65-F5344CB8AC3E}">
        <p14:creationId xmlns:p14="http://schemas.microsoft.com/office/powerpoint/2010/main" val="26731859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p:nvPr/>
        </p:nvSpPr>
        <p:spPr>
          <a:xfrm>
            <a:off x="9927219" y="9735540"/>
            <a:ext cx="284480" cy="171329"/>
          </a:xfrm>
          <a:prstGeom prst="rect">
            <a:avLst/>
          </a:prstGeom>
        </p:spPr>
        <p:txBody>
          <a:bodyPr vert="horz" wrap="square" lIns="0" tIns="9525" rIns="0" bIns="0" rtlCol="0">
            <a:spAutoFit/>
          </a:bodyPr>
          <a:lstStyle/>
          <a:p>
            <a:pPr marL="104153">
              <a:spcBef>
                <a:spcPts val="75"/>
              </a:spcBef>
            </a:pPr>
            <a:fld id="{81D60167-4931-47E6-BA6A-407CBD079E47}" type="slidenum">
              <a:rPr sz="1051" spc="10" dirty="0">
                <a:latin typeface="Cambria"/>
                <a:cs typeface="Cambria"/>
              </a:rPr>
              <a:pPr marL="104153">
                <a:spcBef>
                  <a:spcPts val="75"/>
                </a:spcBef>
              </a:pPr>
              <a:t>39</a:t>
            </a:fld>
            <a:endParaRPr sz="1051">
              <a:latin typeface="Cambria"/>
              <a:cs typeface="Cambria"/>
            </a:endParaRPr>
          </a:p>
        </p:txBody>
      </p:sp>
      <p:graphicFrame>
        <p:nvGraphicFramePr>
          <p:cNvPr id="3" name="object 3"/>
          <p:cNvGraphicFramePr>
            <a:graphicFrameLocks noGrp="1"/>
          </p:cNvGraphicFramePr>
          <p:nvPr>
            <p:extLst>
              <p:ext uri="{D42A27DB-BD31-4B8C-83A1-F6EECF244321}">
                <p14:modId xmlns:p14="http://schemas.microsoft.com/office/powerpoint/2010/main" val="2648707591"/>
              </p:ext>
            </p:extLst>
          </p:nvPr>
        </p:nvGraphicFramePr>
        <p:xfrm>
          <a:off x="3996598" y="469901"/>
          <a:ext cx="6190615" cy="3461580"/>
        </p:xfrm>
        <a:graphic>
          <a:graphicData uri="http://schemas.openxmlformats.org/drawingml/2006/table">
            <a:tbl>
              <a:tblPr firstRow="1" bandRow="1">
                <a:tableStyleId>{2D5ABB26-0587-4C30-8999-92F81FD0307C}</a:tableStyleId>
              </a:tblPr>
              <a:tblGrid>
                <a:gridCol w="2411095">
                  <a:extLst>
                    <a:ext uri="{9D8B030D-6E8A-4147-A177-3AD203B41FA5}">
                      <a16:colId xmlns:a16="http://schemas.microsoft.com/office/drawing/2014/main" xmlns="" val="20000"/>
                    </a:ext>
                  </a:extLst>
                </a:gridCol>
                <a:gridCol w="3779520">
                  <a:extLst>
                    <a:ext uri="{9D8B030D-6E8A-4147-A177-3AD203B41FA5}">
                      <a16:colId xmlns:a16="http://schemas.microsoft.com/office/drawing/2014/main" xmlns="" val="20001"/>
                    </a:ext>
                  </a:extLst>
                </a:gridCol>
              </a:tblGrid>
              <a:tr h="386299">
                <a:tc>
                  <a:txBody>
                    <a:bodyPr/>
                    <a:lstStyle/>
                    <a:p>
                      <a:pPr marL="73025">
                        <a:lnSpc>
                          <a:spcPts val="1370"/>
                        </a:lnSpc>
                      </a:pPr>
                      <a:r>
                        <a:rPr sz="1100" spc="-5" dirty="0">
                          <a:latin typeface="Times New Roman"/>
                          <a:cs typeface="Times New Roman"/>
                        </a:rPr>
                        <a:t>TC Kimlik </a:t>
                      </a:r>
                      <a:r>
                        <a:rPr sz="1100" dirty="0">
                          <a:latin typeface="Times New Roman"/>
                          <a:cs typeface="Times New Roman"/>
                        </a:rPr>
                        <a:t>No </a:t>
                      </a:r>
                      <a:r>
                        <a:rPr sz="1100" spc="-5" dirty="0">
                          <a:latin typeface="Times New Roman"/>
                          <a:cs typeface="Times New Roman"/>
                        </a:rPr>
                        <a:t>/Geçici Kimlik</a:t>
                      </a:r>
                      <a:r>
                        <a:rPr sz="1100" spc="-20" dirty="0">
                          <a:latin typeface="Times New Roman"/>
                          <a:cs typeface="Times New Roman"/>
                        </a:rPr>
                        <a:t> </a:t>
                      </a:r>
                      <a:r>
                        <a:rPr sz="1100" dirty="0">
                          <a:latin typeface="Times New Roman"/>
                          <a:cs typeface="Times New Roman"/>
                        </a:rPr>
                        <a:t>No</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0"/>
                  </a:ext>
                </a:extLst>
              </a:tr>
              <a:tr h="386299">
                <a:tc>
                  <a:txBody>
                    <a:bodyPr/>
                    <a:lstStyle/>
                    <a:p>
                      <a:pPr marL="73025">
                        <a:lnSpc>
                          <a:spcPts val="1370"/>
                        </a:lnSpc>
                      </a:pPr>
                      <a:r>
                        <a:rPr sz="1100" spc="-5" dirty="0">
                          <a:latin typeface="Times New Roman"/>
                          <a:cs typeface="Times New Roman"/>
                        </a:rPr>
                        <a:t>Adı-Soyadı</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1"/>
                  </a:ext>
                </a:extLst>
              </a:tr>
              <a:tr h="386299">
                <a:tc>
                  <a:txBody>
                    <a:bodyPr/>
                    <a:lstStyle/>
                    <a:p>
                      <a:pPr marL="73025">
                        <a:lnSpc>
                          <a:spcPts val="1370"/>
                        </a:lnSpc>
                      </a:pPr>
                      <a:r>
                        <a:rPr sz="1100" dirty="0">
                          <a:latin typeface="Times New Roman"/>
                          <a:cs typeface="Times New Roman"/>
                        </a:rPr>
                        <a:t>Doğum</a:t>
                      </a:r>
                      <a:r>
                        <a:rPr sz="1100" spc="-10" dirty="0">
                          <a:latin typeface="Times New Roman"/>
                          <a:cs typeface="Times New Roman"/>
                        </a:rPr>
                        <a:t> </a:t>
                      </a:r>
                      <a:r>
                        <a:rPr sz="1100" spc="-5" dirty="0">
                          <a:latin typeface="Times New Roman"/>
                          <a:cs typeface="Times New Roman"/>
                        </a:rPr>
                        <a:t>Tarihi</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2"/>
                  </a:ext>
                </a:extLst>
              </a:tr>
              <a:tr h="386299">
                <a:tc>
                  <a:txBody>
                    <a:bodyPr/>
                    <a:lstStyle/>
                    <a:p>
                      <a:pPr marL="73025">
                        <a:lnSpc>
                          <a:spcPts val="1370"/>
                        </a:lnSpc>
                      </a:pPr>
                      <a:r>
                        <a:rPr sz="1100" dirty="0">
                          <a:latin typeface="Times New Roman"/>
                          <a:cs typeface="Times New Roman"/>
                        </a:rPr>
                        <a:t>Okul</a:t>
                      </a:r>
                      <a:r>
                        <a:rPr sz="1100" spc="-10" dirty="0">
                          <a:latin typeface="Times New Roman"/>
                          <a:cs typeface="Times New Roman"/>
                        </a:rPr>
                        <a:t> </a:t>
                      </a:r>
                      <a:r>
                        <a:rPr sz="1100" dirty="0">
                          <a:latin typeface="Times New Roman"/>
                          <a:cs typeface="Times New Roman"/>
                        </a:rPr>
                        <a:t>Adı</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3"/>
                  </a:ext>
                </a:extLst>
              </a:tr>
              <a:tr h="386299">
                <a:tc>
                  <a:txBody>
                    <a:bodyPr/>
                    <a:lstStyle/>
                    <a:p>
                      <a:pPr marL="73025">
                        <a:lnSpc>
                          <a:spcPts val="1370"/>
                        </a:lnSpc>
                      </a:pPr>
                      <a:r>
                        <a:rPr sz="1100" dirty="0">
                          <a:latin typeface="Times New Roman"/>
                          <a:cs typeface="Times New Roman"/>
                        </a:rPr>
                        <a:t>Okul</a:t>
                      </a:r>
                      <a:r>
                        <a:rPr sz="1100" spc="-10" dirty="0">
                          <a:latin typeface="Times New Roman"/>
                          <a:cs typeface="Times New Roman"/>
                        </a:rPr>
                        <a:t> </a:t>
                      </a:r>
                      <a:r>
                        <a:rPr sz="1100" spc="-5" dirty="0">
                          <a:latin typeface="Times New Roman"/>
                          <a:cs typeface="Times New Roman"/>
                        </a:rPr>
                        <a:t>Numarası</a:t>
                      </a:r>
                      <a:endParaRPr sz="11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4"/>
                  </a:ext>
                </a:extLst>
              </a:tr>
              <a:tr h="386299">
                <a:tc>
                  <a:txBody>
                    <a:bodyPr/>
                    <a:lstStyle/>
                    <a:p>
                      <a:pPr marL="73025">
                        <a:lnSpc>
                          <a:spcPts val="1370"/>
                        </a:lnSpc>
                      </a:pPr>
                      <a:r>
                        <a:rPr sz="1100" spc="-5" dirty="0">
                          <a:latin typeface="Times New Roman"/>
                          <a:cs typeface="Times New Roman"/>
                        </a:rPr>
                        <a:t>Güvenlik </a:t>
                      </a:r>
                      <a:r>
                        <a:rPr sz="1100" dirty="0">
                          <a:latin typeface="Times New Roman"/>
                          <a:cs typeface="Times New Roman"/>
                        </a:rPr>
                        <a:t>No (*)</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5"/>
                  </a:ext>
                </a:extLst>
              </a:tr>
              <a:tr h="386299">
                <a:tc>
                  <a:txBody>
                    <a:bodyPr/>
                    <a:lstStyle/>
                    <a:p>
                      <a:pPr marL="73025">
                        <a:lnSpc>
                          <a:spcPts val="1370"/>
                        </a:lnSpc>
                      </a:pPr>
                      <a:r>
                        <a:rPr sz="1100" spc="-5" dirty="0">
                          <a:latin typeface="Times New Roman"/>
                          <a:cs typeface="Times New Roman"/>
                        </a:rPr>
                        <a:t>Cep Telefon</a:t>
                      </a:r>
                      <a:r>
                        <a:rPr sz="1100" dirty="0">
                          <a:latin typeface="Times New Roman"/>
                          <a:cs typeface="Times New Roman"/>
                        </a:rPr>
                        <a:t> No</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6"/>
                  </a:ext>
                </a:extLst>
              </a:tr>
              <a:tr h="757487">
                <a:tc gridSpan="2">
                  <a:txBody>
                    <a:bodyPr/>
                    <a:lstStyle/>
                    <a:p>
                      <a:pPr marL="73025" marR="58419">
                        <a:lnSpc>
                          <a:spcPts val="1270"/>
                        </a:lnSpc>
                        <a:spcBef>
                          <a:spcPts val="15"/>
                        </a:spcBef>
                      </a:pPr>
                      <a:r>
                        <a:rPr sz="800" b="1" spc="10" dirty="0">
                          <a:latin typeface="Times New Roman"/>
                          <a:cs typeface="Times New Roman"/>
                        </a:rPr>
                        <a:t>Güvenlik No</a:t>
                      </a:r>
                      <a:r>
                        <a:rPr sz="800" spc="10" dirty="0">
                          <a:latin typeface="Times New Roman"/>
                          <a:cs typeface="Times New Roman"/>
                        </a:rPr>
                        <a:t>: </a:t>
                      </a:r>
                      <a:r>
                        <a:rPr sz="800" spc="15" dirty="0">
                          <a:latin typeface="Times New Roman"/>
                          <a:cs typeface="Times New Roman"/>
                        </a:rPr>
                        <a:t>Mezun </a:t>
                      </a:r>
                      <a:r>
                        <a:rPr sz="800" spc="10" dirty="0">
                          <a:latin typeface="Times New Roman"/>
                          <a:cs typeface="Times New Roman"/>
                        </a:rPr>
                        <a:t>olunan ortaokul tarafından verilen numaradır. Numaranın kaybedilmesi durumunda öğrenci </a:t>
                      </a:r>
                      <a:r>
                        <a:rPr sz="800" spc="15" dirty="0">
                          <a:latin typeface="Times New Roman"/>
                          <a:cs typeface="Times New Roman"/>
                        </a:rPr>
                        <a:t>mezun </a:t>
                      </a:r>
                      <a:r>
                        <a:rPr sz="800" spc="10" dirty="0">
                          <a:latin typeface="Times New Roman"/>
                          <a:cs typeface="Times New Roman"/>
                        </a:rPr>
                        <a:t>olduğu  ortaokul idaresine şahsen başvurarak temin </a:t>
                      </a:r>
                      <a:r>
                        <a:rPr sz="800" spc="5" dirty="0">
                          <a:latin typeface="Times New Roman"/>
                          <a:cs typeface="Times New Roman"/>
                        </a:rPr>
                        <a:t>edilebilir.</a:t>
                      </a:r>
                      <a:endParaRPr sz="800" dirty="0">
                        <a:latin typeface="Times New Roman"/>
                        <a:cs typeface="Times New Roman"/>
                      </a:endParaRPr>
                    </a:p>
                  </a:txBody>
                  <a:tcPr marL="0" marR="0" marT="19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xmlns="" val="10007"/>
                  </a:ext>
                </a:extLst>
              </a:tr>
            </a:tbl>
          </a:graphicData>
        </a:graphic>
      </p:graphicFrame>
      <p:sp>
        <p:nvSpPr>
          <p:cNvPr id="4" name="object 4"/>
          <p:cNvSpPr txBox="1"/>
          <p:nvPr/>
        </p:nvSpPr>
        <p:spPr>
          <a:xfrm>
            <a:off x="4057050" y="3559558"/>
            <a:ext cx="1605279" cy="197489"/>
          </a:xfrm>
          <a:prstGeom prst="rect">
            <a:avLst/>
          </a:prstGeom>
        </p:spPr>
        <p:txBody>
          <a:bodyPr vert="horz" wrap="square" lIns="0" tIns="12699" rIns="0" bIns="0" rtlCol="0">
            <a:spAutoFit/>
          </a:bodyPr>
          <a:lstStyle/>
          <a:p>
            <a:pPr marL="12702">
              <a:spcBef>
                <a:spcPts val="100"/>
              </a:spcBef>
            </a:pPr>
            <a:r>
              <a:rPr sz="1200" b="1" dirty="0">
                <a:latin typeface="Times New Roman"/>
                <a:cs typeface="Times New Roman"/>
              </a:rPr>
              <a:t>2-TERCİH</a:t>
            </a:r>
            <a:r>
              <a:rPr sz="1200" b="1" spc="-50" dirty="0">
                <a:latin typeface="Times New Roman"/>
                <a:cs typeface="Times New Roman"/>
              </a:rPr>
              <a:t> </a:t>
            </a:r>
            <a:r>
              <a:rPr sz="1200" b="1" spc="-6" dirty="0">
                <a:latin typeface="Times New Roman"/>
                <a:cs typeface="Times New Roman"/>
              </a:rPr>
              <a:t>BİLGİLERİ</a:t>
            </a:r>
            <a:endParaRPr sz="1200">
              <a:latin typeface="Times New Roman"/>
              <a:cs typeface="Times New Roman"/>
            </a:endParaRPr>
          </a:p>
        </p:txBody>
      </p:sp>
      <p:graphicFrame>
        <p:nvGraphicFramePr>
          <p:cNvPr id="5" name="object 5"/>
          <p:cNvGraphicFramePr>
            <a:graphicFrameLocks noGrp="1"/>
          </p:cNvGraphicFramePr>
          <p:nvPr/>
        </p:nvGraphicFramePr>
        <p:xfrm>
          <a:off x="3996595" y="3755139"/>
          <a:ext cx="6191250" cy="6026853"/>
        </p:xfrm>
        <a:graphic>
          <a:graphicData uri="http://schemas.openxmlformats.org/drawingml/2006/table">
            <a:tbl>
              <a:tblPr firstRow="1" bandRow="1">
                <a:tableStyleId>{2D5ABB26-0587-4C30-8999-92F81FD0307C}</a:tableStyleId>
              </a:tblPr>
              <a:tblGrid>
                <a:gridCol w="875030">
                  <a:extLst>
                    <a:ext uri="{9D8B030D-6E8A-4147-A177-3AD203B41FA5}">
                      <a16:colId xmlns:a16="http://schemas.microsoft.com/office/drawing/2014/main" xmlns="" val="20000"/>
                    </a:ext>
                  </a:extLst>
                </a:gridCol>
                <a:gridCol w="1085215">
                  <a:extLst>
                    <a:ext uri="{9D8B030D-6E8A-4147-A177-3AD203B41FA5}">
                      <a16:colId xmlns:a16="http://schemas.microsoft.com/office/drawing/2014/main" xmlns="" val="20001"/>
                    </a:ext>
                  </a:extLst>
                </a:gridCol>
                <a:gridCol w="4231005">
                  <a:extLst>
                    <a:ext uri="{9D8B030D-6E8A-4147-A177-3AD203B41FA5}">
                      <a16:colId xmlns:a16="http://schemas.microsoft.com/office/drawing/2014/main" xmlns="" val="20002"/>
                    </a:ext>
                  </a:extLst>
                </a:gridCol>
              </a:tblGrid>
              <a:tr h="195447">
                <a:tc gridSpan="3">
                  <a:txBody>
                    <a:bodyPr/>
                    <a:lstStyle/>
                    <a:p>
                      <a:pPr marL="1539240">
                        <a:lnSpc>
                          <a:spcPts val="1220"/>
                        </a:lnSpc>
                      </a:pPr>
                      <a:r>
                        <a:rPr sz="1100" b="1" dirty="0">
                          <a:latin typeface="Times New Roman"/>
                          <a:cs typeface="Times New Roman"/>
                        </a:rPr>
                        <a:t>1. </a:t>
                      </a:r>
                      <a:r>
                        <a:rPr sz="1100" b="1" spc="-5" dirty="0">
                          <a:latin typeface="Times New Roman"/>
                          <a:cs typeface="Times New Roman"/>
                        </a:rPr>
                        <a:t>Grup </a:t>
                      </a:r>
                      <a:r>
                        <a:rPr sz="1100" b="1" dirty="0">
                          <a:latin typeface="Times New Roman"/>
                          <a:cs typeface="Times New Roman"/>
                        </a:rPr>
                        <a:t>–Merkezî </a:t>
                      </a:r>
                      <a:r>
                        <a:rPr sz="1100" b="1" spc="-5" dirty="0">
                          <a:latin typeface="Times New Roman"/>
                          <a:cs typeface="Times New Roman"/>
                        </a:rPr>
                        <a:t>Sınavla Öğrenci alan</a:t>
                      </a:r>
                      <a:r>
                        <a:rPr sz="1100" b="1" dirty="0">
                          <a:latin typeface="Times New Roman"/>
                          <a:cs typeface="Times New Roman"/>
                        </a:rPr>
                        <a:t> </a:t>
                      </a:r>
                      <a:r>
                        <a:rPr sz="1100" b="1" spc="-5" dirty="0">
                          <a:latin typeface="Times New Roman"/>
                          <a:cs typeface="Times New Roman"/>
                        </a:rPr>
                        <a:t>Okullar</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xmlns="" val="10000"/>
                  </a:ext>
                </a:extLst>
              </a:tr>
              <a:tr h="187905">
                <a:tc>
                  <a:txBody>
                    <a:bodyPr/>
                    <a:lstStyle/>
                    <a:p>
                      <a:pPr marL="73025">
                        <a:lnSpc>
                          <a:spcPts val="1115"/>
                        </a:lnSpc>
                        <a:spcBef>
                          <a:spcPts val="80"/>
                        </a:spcBef>
                      </a:pPr>
                      <a:r>
                        <a:rPr sz="1000" b="1" spc="5" dirty="0">
                          <a:latin typeface="Times New Roman"/>
                          <a:cs typeface="Times New Roman"/>
                        </a:rPr>
                        <a:t>Sırası</a:t>
                      </a:r>
                      <a:endParaRPr sz="1000">
                        <a:latin typeface="Times New Roman"/>
                        <a:cs typeface="Times New Roman"/>
                      </a:endParaRPr>
                    </a:p>
                  </a:txBody>
                  <a:tcPr marL="0" marR="0" marT="1016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2390">
                        <a:lnSpc>
                          <a:spcPts val="1115"/>
                        </a:lnSpc>
                        <a:spcBef>
                          <a:spcPts val="80"/>
                        </a:spcBef>
                      </a:pPr>
                      <a:r>
                        <a:rPr sz="1000" b="1" spc="10" dirty="0">
                          <a:latin typeface="Times New Roman"/>
                          <a:cs typeface="Times New Roman"/>
                        </a:rPr>
                        <a:t>Tercih </a:t>
                      </a:r>
                      <a:r>
                        <a:rPr sz="1000" b="1" spc="15" dirty="0">
                          <a:latin typeface="Times New Roman"/>
                          <a:cs typeface="Times New Roman"/>
                        </a:rPr>
                        <a:t>Kodu</a:t>
                      </a:r>
                      <a:endParaRPr sz="1000">
                        <a:latin typeface="Times New Roman"/>
                        <a:cs typeface="Times New Roman"/>
                      </a:endParaRPr>
                    </a:p>
                  </a:txBody>
                  <a:tcPr marL="0" marR="0" marT="1016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80390">
                        <a:lnSpc>
                          <a:spcPts val="1115"/>
                        </a:lnSpc>
                        <a:spcBef>
                          <a:spcPts val="80"/>
                        </a:spcBef>
                      </a:pPr>
                      <a:r>
                        <a:rPr sz="1000" b="1" spc="10" dirty="0">
                          <a:latin typeface="Times New Roman"/>
                          <a:cs typeface="Times New Roman"/>
                        </a:rPr>
                        <a:t>Tercih Edilen</a:t>
                      </a:r>
                      <a:r>
                        <a:rPr sz="1000" b="1" spc="15" dirty="0">
                          <a:latin typeface="Times New Roman"/>
                          <a:cs typeface="Times New Roman"/>
                        </a:rPr>
                        <a:t> </a:t>
                      </a:r>
                      <a:r>
                        <a:rPr sz="1000" b="1" spc="10" dirty="0">
                          <a:latin typeface="Times New Roman"/>
                          <a:cs typeface="Times New Roman"/>
                        </a:rPr>
                        <a:t>Okul</a:t>
                      </a:r>
                      <a:endParaRPr sz="1000">
                        <a:latin typeface="Times New Roman"/>
                        <a:cs typeface="Times New Roman"/>
                      </a:endParaRPr>
                    </a:p>
                  </a:txBody>
                  <a:tcPr marL="0" marR="0" marT="1016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1"/>
                  </a:ext>
                </a:extLst>
              </a:tr>
              <a:tr h="325755">
                <a:tc>
                  <a:txBody>
                    <a:bodyPr/>
                    <a:lstStyle/>
                    <a:p>
                      <a:pPr marL="73025">
                        <a:lnSpc>
                          <a:spcPts val="1270"/>
                        </a:lnSpc>
                      </a:pPr>
                      <a:r>
                        <a:rPr sz="1100" b="1" dirty="0">
                          <a:latin typeface="Times New Roman"/>
                          <a:cs typeface="Times New Roman"/>
                        </a:rPr>
                        <a:t>1</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2"/>
                  </a:ext>
                </a:extLst>
              </a:tr>
              <a:tr h="325755">
                <a:tc>
                  <a:txBody>
                    <a:bodyPr/>
                    <a:lstStyle/>
                    <a:p>
                      <a:pPr marL="73025">
                        <a:lnSpc>
                          <a:spcPts val="1270"/>
                        </a:lnSpc>
                      </a:pPr>
                      <a:r>
                        <a:rPr sz="1100" b="1" dirty="0">
                          <a:latin typeface="Times New Roman"/>
                          <a:cs typeface="Times New Roman"/>
                        </a:rPr>
                        <a:t>2</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3"/>
                  </a:ext>
                </a:extLst>
              </a:tr>
              <a:tr h="322579">
                <a:tc>
                  <a:txBody>
                    <a:bodyPr/>
                    <a:lstStyle/>
                    <a:p>
                      <a:pPr marL="73025">
                        <a:lnSpc>
                          <a:spcPts val="1270"/>
                        </a:lnSpc>
                      </a:pPr>
                      <a:r>
                        <a:rPr sz="1100" b="1" dirty="0">
                          <a:latin typeface="Times New Roman"/>
                          <a:cs typeface="Times New Roman"/>
                        </a:rPr>
                        <a:t>3</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4"/>
                  </a:ext>
                </a:extLst>
              </a:tr>
              <a:tr h="325755">
                <a:tc>
                  <a:txBody>
                    <a:bodyPr/>
                    <a:lstStyle/>
                    <a:p>
                      <a:pPr marL="73025">
                        <a:lnSpc>
                          <a:spcPts val="1270"/>
                        </a:lnSpc>
                      </a:pPr>
                      <a:r>
                        <a:rPr sz="1100" b="1" dirty="0">
                          <a:latin typeface="Times New Roman"/>
                          <a:cs typeface="Times New Roman"/>
                        </a:rPr>
                        <a:t>4</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5"/>
                  </a:ext>
                </a:extLst>
              </a:tr>
              <a:tr h="325755">
                <a:tc>
                  <a:txBody>
                    <a:bodyPr/>
                    <a:lstStyle/>
                    <a:p>
                      <a:pPr marL="73025">
                        <a:lnSpc>
                          <a:spcPts val="1270"/>
                        </a:lnSpc>
                      </a:pPr>
                      <a:r>
                        <a:rPr sz="1100" b="1" dirty="0">
                          <a:latin typeface="Times New Roman"/>
                          <a:cs typeface="Times New Roman"/>
                        </a:rPr>
                        <a:t>5</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6"/>
                  </a:ext>
                </a:extLst>
              </a:tr>
              <a:tr h="195447">
                <a:tc gridSpan="3">
                  <a:txBody>
                    <a:bodyPr/>
                    <a:lstStyle/>
                    <a:p>
                      <a:pPr marL="1405890">
                        <a:lnSpc>
                          <a:spcPts val="1195"/>
                        </a:lnSpc>
                      </a:pPr>
                      <a:r>
                        <a:rPr sz="1100" b="1" dirty="0">
                          <a:latin typeface="Times New Roman"/>
                          <a:cs typeface="Times New Roman"/>
                        </a:rPr>
                        <a:t>2. </a:t>
                      </a:r>
                      <a:r>
                        <a:rPr sz="1100" b="1" spc="-5" dirty="0">
                          <a:latin typeface="Times New Roman"/>
                          <a:cs typeface="Times New Roman"/>
                        </a:rPr>
                        <a:t>Grup Yerel Yerleştirme İle Öğrenci Alan</a:t>
                      </a:r>
                      <a:r>
                        <a:rPr sz="1100" b="1" spc="0" dirty="0">
                          <a:latin typeface="Times New Roman"/>
                          <a:cs typeface="Times New Roman"/>
                        </a:rPr>
                        <a:t> </a:t>
                      </a:r>
                      <a:r>
                        <a:rPr sz="1100" b="1" spc="-5" dirty="0">
                          <a:latin typeface="Times New Roman"/>
                          <a:cs typeface="Times New Roman"/>
                        </a:rPr>
                        <a:t>Okullar</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xmlns="" val="10007"/>
                  </a:ext>
                </a:extLst>
              </a:tr>
              <a:tr h="187905">
                <a:tc>
                  <a:txBody>
                    <a:bodyPr/>
                    <a:lstStyle/>
                    <a:p>
                      <a:pPr marL="73025">
                        <a:lnSpc>
                          <a:spcPts val="1115"/>
                        </a:lnSpc>
                        <a:spcBef>
                          <a:spcPts val="80"/>
                        </a:spcBef>
                      </a:pPr>
                      <a:r>
                        <a:rPr sz="1000" b="1" spc="5" dirty="0">
                          <a:latin typeface="Times New Roman"/>
                          <a:cs typeface="Times New Roman"/>
                        </a:rPr>
                        <a:t>Sırası</a:t>
                      </a:r>
                      <a:endParaRPr sz="1000">
                        <a:latin typeface="Times New Roman"/>
                        <a:cs typeface="Times New Roman"/>
                      </a:endParaRPr>
                    </a:p>
                  </a:txBody>
                  <a:tcPr marL="0" marR="0" marT="1016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2390">
                        <a:lnSpc>
                          <a:spcPts val="1115"/>
                        </a:lnSpc>
                        <a:spcBef>
                          <a:spcPts val="80"/>
                        </a:spcBef>
                      </a:pPr>
                      <a:r>
                        <a:rPr sz="1000" b="1" spc="10" dirty="0">
                          <a:latin typeface="Times New Roman"/>
                          <a:cs typeface="Times New Roman"/>
                        </a:rPr>
                        <a:t>Tercih </a:t>
                      </a:r>
                      <a:r>
                        <a:rPr sz="1000" b="1" spc="15" dirty="0">
                          <a:latin typeface="Times New Roman"/>
                          <a:cs typeface="Times New Roman"/>
                        </a:rPr>
                        <a:t>Kodu</a:t>
                      </a:r>
                      <a:endParaRPr sz="1000">
                        <a:latin typeface="Times New Roman"/>
                        <a:cs typeface="Times New Roman"/>
                      </a:endParaRPr>
                    </a:p>
                  </a:txBody>
                  <a:tcPr marL="0" marR="0" marT="1016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26390">
                        <a:lnSpc>
                          <a:spcPts val="1115"/>
                        </a:lnSpc>
                        <a:spcBef>
                          <a:spcPts val="80"/>
                        </a:spcBef>
                      </a:pPr>
                      <a:r>
                        <a:rPr sz="1000" b="1" spc="10" dirty="0">
                          <a:latin typeface="Times New Roman"/>
                          <a:cs typeface="Times New Roman"/>
                        </a:rPr>
                        <a:t>Tercih Edilen</a:t>
                      </a:r>
                      <a:r>
                        <a:rPr sz="1000" b="1" spc="15" dirty="0">
                          <a:latin typeface="Times New Roman"/>
                          <a:cs typeface="Times New Roman"/>
                        </a:rPr>
                        <a:t> </a:t>
                      </a:r>
                      <a:r>
                        <a:rPr sz="1000" b="1" spc="10" dirty="0">
                          <a:latin typeface="Times New Roman"/>
                          <a:cs typeface="Times New Roman"/>
                        </a:rPr>
                        <a:t>Okul</a:t>
                      </a:r>
                      <a:endParaRPr sz="1000">
                        <a:latin typeface="Times New Roman"/>
                        <a:cs typeface="Times New Roman"/>
                      </a:endParaRPr>
                    </a:p>
                  </a:txBody>
                  <a:tcPr marL="0" marR="0" marT="1016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8"/>
                  </a:ext>
                </a:extLst>
              </a:tr>
              <a:tr h="325755">
                <a:tc>
                  <a:txBody>
                    <a:bodyPr/>
                    <a:lstStyle/>
                    <a:p>
                      <a:pPr marL="73025">
                        <a:lnSpc>
                          <a:spcPts val="1270"/>
                        </a:lnSpc>
                      </a:pPr>
                      <a:r>
                        <a:rPr sz="1100" b="1" dirty="0">
                          <a:latin typeface="Times New Roman"/>
                          <a:cs typeface="Times New Roman"/>
                        </a:rPr>
                        <a:t>1</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9"/>
                  </a:ext>
                </a:extLst>
              </a:tr>
              <a:tr h="325755">
                <a:tc>
                  <a:txBody>
                    <a:bodyPr/>
                    <a:lstStyle/>
                    <a:p>
                      <a:pPr marL="73025">
                        <a:lnSpc>
                          <a:spcPts val="1270"/>
                        </a:lnSpc>
                      </a:pPr>
                      <a:r>
                        <a:rPr sz="1100" b="1" dirty="0">
                          <a:latin typeface="Times New Roman"/>
                          <a:cs typeface="Times New Roman"/>
                        </a:rPr>
                        <a:t>2</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10"/>
                  </a:ext>
                </a:extLst>
              </a:tr>
              <a:tr h="322579">
                <a:tc>
                  <a:txBody>
                    <a:bodyPr/>
                    <a:lstStyle/>
                    <a:p>
                      <a:pPr marL="73025">
                        <a:lnSpc>
                          <a:spcPts val="1270"/>
                        </a:lnSpc>
                      </a:pPr>
                      <a:r>
                        <a:rPr sz="1100" b="1" dirty="0">
                          <a:latin typeface="Times New Roman"/>
                          <a:cs typeface="Times New Roman"/>
                        </a:rPr>
                        <a:t>3</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11"/>
                  </a:ext>
                </a:extLst>
              </a:tr>
              <a:tr h="325755">
                <a:tc>
                  <a:txBody>
                    <a:bodyPr/>
                    <a:lstStyle/>
                    <a:p>
                      <a:pPr marL="73025">
                        <a:lnSpc>
                          <a:spcPts val="1270"/>
                        </a:lnSpc>
                      </a:pPr>
                      <a:r>
                        <a:rPr sz="1100" b="1" dirty="0">
                          <a:latin typeface="Times New Roman"/>
                          <a:cs typeface="Times New Roman"/>
                        </a:rPr>
                        <a:t>4</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12"/>
                  </a:ext>
                </a:extLst>
              </a:tr>
              <a:tr h="325755">
                <a:tc>
                  <a:txBody>
                    <a:bodyPr/>
                    <a:lstStyle/>
                    <a:p>
                      <a:pPr marL="73025">
                        <a:lnSpc>
                          <a:spcPts val="1270"/>
                        </a:lnSpc>
                      </a:pPr>
                      <a:r>
                        <a:rPr sz="1100" b="1" dirty="0">
                          <a:latin typeface="Times New Roman"/>
                          <a:cs typeface="Times New Roman"/>
                        </a:rPr>
                        <a:t>5</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13"/>
                  </a:ext>
                </a:extLst>
              </a:tr>
              <a:tr h="195447">
                <a:tc gridSpan="3">
                  <a:txBody>
                    <a:bodyPr/>
                    <a:lstStyle/>
                    <a:p>
                      <a:pPr marL="2188210">
                        <a:lnSpc>
                          <a:spcPts val="1195"/>
                        </a:lnSpc>
                      </a:pPr>
                      <a:r>
                        <a:rPr sz="1100" b="1" dirty="0">
                          <a:latin typeface="Times New Roman"/>
                          <a:cs typeface="Times New Roman"/>
                        </a:rPr>
                        <a:t>3. </a:t>
                      </a:r>
                      <a:r>
                        <a:rPr sz="1100" b="1" spc="-5" dirty="0">
                          <a:latin typeface="Times New Roman"/>
                          <a:cs typeface="Times New Roman"/>
                        </a:rPr>
                        <a:t>Grup Pansiyonlu Okullar</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xmlns="" val="10014"/>
                  </a:ext>
                </a:extLst>
              </a:tr>
              <a:tr h="187905">
                <a:tc>
                  <a:txBody>
                    <a:bodyPr/>
                    <a:lstStyle/>
                    <a:p>
                      <a:pPr marL="73025">
                        <a:lnSpc>
                          <a:spcPts val="1115"/>
                        </a:lnSpc>
                        <a:spcBef>
                          <a:spcPts val="80"/>
                        </a:spcBef>
                      </a:pPr>
                      <a:r>
                        <a:rPr sz="1000" b="1" spc="5" dirty="0">
                          <a:latin typeface="Times New Roman"/>
                          <a:cs typeface="Times New Roman"/>
                        </a:rPr>
                        <a:t>Sırası</a:t>
                      </a:r>
                      <a:endParaRPr sz="1000">
                        <a:latin typeface="Times New Roman"/>
                        <a:cs typeface="Times New Roman"/>
                      </a:endParaRPr>
                    </a:p>
                  </a:txBody>
                  <a:tcPr marL="0" marR="0" marT="1016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2390">
                        <a:lnSpc>
                          <a:spcPts val="1115"/>
                        </a:lnSpc>
                        <a:spcBef>
                          <a:spcPts val="80"/>
                        </a:spcBef>
                      </a:pPr>
                      <a:r>
                        <a:rPr sz="1000" b="1" spc="10" dirty="0">
                          <a:latin typeface="Times New Roman"/>
                          <a:cs typeface="Times New Roman"/>
                        </a:rPr>
                        <a:t>Tercih </a:t>
                      </a:r>
                      <a:r>
                        <a:rPr sz="1000" b="1" spc="15" dirty="0">
                          <a:latin typeface="Times New Roman"/>
                          <a:cs typeface="Times New Roman"/>
                        </a:rPr>
                        <a:t>Kodu</a:t>
                      </a:r>
                      <a:endParaRPr sz="1000">
                        <a:latin typeface="Times New Roman"/>
                        <a:cs typeface="Times New Roman"/>
                      </a:endParaRPr>
                    </a:p>
                  </a:txBody>
                  <a:tcPr marL="0" marR="0" marT="1016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67640">
                        <a:lnSpc>
                          <a:spcPts val="1115"/>
                        </a:lnSpc>
                        <a:spcBef>
                          <a:spcPts val="80"/>
                        </a:spcBef>
                      </a:pPr>
                      <a:r>
                        <a:rPr sz="1000" b="1" spc="10" dirty="0">
                          <a:latin typeface="Times New Roman"/>
                          <a:cs typeface="Times New Roman"/>
                        </a:rPr>
                        <a:t>Tercih Edilen</a:t>
                      </a:r>
                      <a:r>
                        <a:rPr sz="1000" b="1" spc="15" dirty="0">
                          <a:latin typeface="Times New Roman"/>
                          <a:cs typeface="Times New Roman"/>
                        </a:rPr>
                        <a:t> </a:t>
                      </a:r>
                      <a:r>
                        <a:rPr sz="1000" b="1" spc="10" dirty="0">
                          <a:latin typeface="Times New Roman"/>
                          <a:cs typeface="Times New Roman"/>
                        </a:rPr>
                        <a:t>Okul</a:t>
                      </a:r>
                      <a:endParaRPr sz="1000">
                        <a:latin typeface="Times New Roman"/>
                        <a:cs typeface="Times New Roman"/>
                      </a:endParaRPr>
                    </a:p>
                  </a:txBody>
                  <a:tcPr marL="0" marR="0" marT="1016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15"/>
                  </a:ext>
                </a:extLst>
              </a:tr>
              <a:tr h="325755">
                <a:tc>
                  <a:txBody>
                    <a:bodyPr/>
                    <a:lstStyle/>
                    <a:p>
                      <a:pPr marL="73025">
                        <a:lnSpc>
                          <a:spcPts val="1270"/>
                        </a:lnSpc>
                      </a:pPr>
                      <a:r>
                        <a:rPr sz="1100" b="1" dirty="0">
                          <a:latin typeface="Times New Roman"/>
                          <a:cs typeface="Times New Roman"/>
                        </a:rPr>
                        <a:t>1</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16"/>
                  </a:ext>
                </a:extLst>
              </a:tr>
              <a:tr h="325755">
                <a:tc>
                  <a:txBody>
                    <a:bodyPr/>
                    <a:lstStyle/>
                    <a:p>
                      <a:pPr marL="73025">
                        <a:lnSpc>
                          <a:spcPts val="1270"/>
                        </a:lnSpc>
                      </a:pPr>
                      <a:r>
                        <a:rPr sz="1100" b="1" dirty="0">
                          <a:latin typeface="Times New Roman"/>
                          <a:cs typeface="Times New Roman"/>
                        </a:rPr>
                        <a:t>2</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17"/>
                  </a:ext>
                </a:extLst>
              </a:tr>
              <a:tr h="322579">
                <a:tc>
                  <a:txBody>
                    <a:bodyPr/>
                    <a:lstStyle/>
                    <a:p>
                      <a:pPr marL="73025">
                        <a:lnSpc>
                          <a:spcPts val="1270"/>
                        </a:lnSpc>
                      </a:pPr>
                      <a:r>
                        <a:rPr sz="1100" b="1" dirty="0">
                          <a:latin typeface="Times New Roman"/>
                          <a:cs typeface="Times New Roman"/>
                        </a:rPr>
                        <a:t>3</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18"/>
                  </a:ext>
                </a:extLst>
              </a:tr>
              <a:tr h="325755">
                <a:tc>
                  <a:txBody>
                    <a:bodyPr/>
                    <a:lstStyle/>
                    <a:p>
                      <a:pPr marL="73025">
                        <a:lnSpc>
                          <a:spcPts val="1270"/>
                        </a:lnSpc>
                      </a:pPr>
                      <a:r>
                        <a:rPr sz="1100" b="1" dirty="0">
                          <a:latin typeface="Times New Roman"/>
                          <a:cs typeface="Times New Roman"/>
                        </a:rPr>
                        <a:t>4</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19"/>
                  </a:ext>
                </a:extLst>
              </a:tr>
              <a:tr h="325755">
                <a:tc>
                  <a:txBody>
                    <a:bodyPr/>
                    <a:lstStyle/>
                    <a:p>
                      <a:pPr marL="73025">
                        <a:lnSpc>
                          <a:spcPts val="1270"/>
                        </a:lnSpc>
                      </a:pPr>
                      <a:r>
                        <a:rPr sz="1100" b="1" dirty="0">
                          <a:latin typeface="Times New Roman"/>
                          <a:cs typeface="Times New Roman"/>
                        </a:rPr>
                        <a:t>5</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20"/>
                  </a:ext>
                </a:extLst>
              </a:tr>
            </a:tbl>
          </a:graphicData>
        </a:graphic>
      </p:graphicFrame>
      <p:sp>
        <p:nvSpPr>
          <p:cNvPr id="9" name="Dikdörtgen 8">
            <a:extLst>
              <a:ext uri="{FF2B5EF4-FFF2-40B4-BE49-F238E27FC236}">
                <a16:creationId xmlns:a16="http://schemas.microsoft.com/office/drawing/2014/main" xmlns="" id="{2F66FA93-AB26-4027-92B9-0841CFB086D4}"/>
              </a:ext>
            </a:extLst>
          </p:cNvPr>
          <p:cNvSpPr/>
          <p:nvPr/>
        </p:nvSpPr>
        <p:spPr>
          <a:xfrm>
            <a:off x="270670" y="1215968"/>
            <a:ext cx="3352800" cy="6147709"/>
          </a:xfrm>
          <a:prstGeom prst="rect">
            <a:avLst/>
          </a:prstGeom>
        </p:spPr>
        <p:txBody>
          <a:bodyPr wrap="square">
            <a:spAutoFit/>
          </a:bodyPr>
          <a:lstStyle/>
          <a:p>
            <a:pPr marL="452120">
              <a:spcBef>
                <a:spcPts val="450"/>
              </a:spcBef>
              <a:spcAft>
                <a:spcPts val="0"/>
              </a:spcAft>
              <a:tabLst>
                <a:tab pos="5873750" algn="l"/>
              </a:tabLst>
            </a:pPr>
            <a:r>
              <a:rPr lang="en-US" sz="2400" b="1" dirty="0">
                <a:latin typeface="Times New Roman" panose="02020603050405020304" pitchFamily="18" charset="0"/>
                <a:ea typeface="Times New Roman" panose="02020603050405020304" pitchFamily="18" charset="0"/>
              </a:rPr>
              <a:t>YERLEŞTİRME TERCİHLERİ İÇİN ÖN</a:t>
            </a:r>
            <a:r>
              <a:rPr lang="en-US" sz="2400" b="1" spc="-25" dirty="0">
                <a:latin typeface="Times New Roman" panose="02020603050405020304" pitchFamily="18" charset="0"/>
                <a:ea typeface="Times New Roman" panose="02020603050405020304" pitchFamily="18" charset="0"/>
              </a:rPr>
              <a:t> </a:t>
            </a:r>
            <a:r>
              <a:rPr lang="en-US" sz="2400" b="1" dirty="0">
                <a:latin typeface="Times New Roman" panose="02020603050405020304" pitchFamily="18" charset="0"/>
                <a:ea typeface="Times New Roman" panose="02020603050405020304" pitchFamily="18" charset="0"/>
              </a:rPr>
              <a:t>ÇALIŞMA</a:t>
            </a:r>
            <a:r>
              <a:rPr lang="en-US" sz="2400" b="1" spc="-5" dirty="0">
                <a:latin typeface="Times New Roman" panose="02020603050405020304" pitchFamily="18" charset="0"/>
                <a:ea typeface="Times New Roman" panose="02020603050405020304" pitchFamily="18" charset="0"/>
              </a:rPr>
              <a:t> </a:t>
            </a:r>
            <a:r>
              <a:rPr lang="en-US" sz="2400" b="1" dirty="0">
                <a:latin typeface="Times New Roman" panose="02020603050405020304" pitchFamily="18" charset="0"/>
                <a:ea typeface="Times New Roman" panose="02020603050405020304" pitchFamily="18" charset="0"/>
              </a:rPr>
              <a:t>FORMU	EK–1</a:t>
            </a:r>
            <a:endParaRPr lang="tr-TR" sz="2000" dirty="0">
              <a:latin typeface="Times New Roman" panose="02020603050405020304" pitchFamily="18" charset="0"/>
              <a:ea typeface="Times New Roman" panose="02020603050405020304" pitchFamily="18" charset="0"/>
            </a:endParaRPr>
          </a:p>
          <a:p>
            <a:pPr marL="147320" marR="244475" algn="just">
              <a:lnSpc>
                <a:spcPct val="105000"/>
              </a:lnSpc>
              <a:spcBef>
                <a:spcPts val="585"/>
              </a:spcBef>
              <a:spcAft>
                <a:spcPts val="0"/>
              </a:spcAft>
            </a:pPr>
            <a:r>
              <a:rPr lang="en-US" dirty="0">
                <a:latin typeface="Times New Roman" panose="02020603050405020304" pitchFamily="18" charset="0"/>
                <a:ea typeface="Times New Roman" panose="02020603050405020304" pitchFamily="18" charset="0"/>
              </a:rPr>
              <a:t>Bu form, </a:t>
            </a:r>
            <a:r>
              <a:rPr lang="en-US" dirty="0" err="1">
                <a:latin typeface="Times New Roman" panose="02020603050405020304" pitchFamily="18" charset="0"/>
                <a:ea typeface="Times New Roman" panose="02020603050405020304" pitchFamily="18" charset="0"/>
              </a:rPr>
              <a:t>öğrenci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velileri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tarafından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tercih</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işlemi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yapmadan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önce</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programa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girilecek</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bilgilerle</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ilgili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ön</a:t>
            </a:r>
            <a:r>
              <a:rPr lang="en-US" spc="27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çalışma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yapılabilmesi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için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hazırlanmıştır</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Tercih</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yapmadan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önce</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bu</a:t>
            </a:r>
            <a:r>
              <a:rPr lang="en-US" dirty="0">
                <a:latin typeface="Times New Roman" panose="02020603050405020304" pitchFamily="18" charset="0"/>
                <a:ea typeface="Times New Roman" panose="02020603050405020304" pitchFamily="18" charset="0"/>
              </a:rPr>
              <a:t> form </a:t>
            </a:r>
            <a:r>
              <a:rPr lang="en-US" dirty="0" err="1">
                <a:latin typeface="Times New Roman" panose="02020603050405020304" pitchFamily="18" charset="0"/>
                <a:ea typeface="Times New Roman" panose="02020603050405020304" pitchFamily="18" charset="0"/>
              </a:rPr>
              <a:t>üzerinde</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hazırlık</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yapılabilir</a:t>
            </a:r>
            <a:r>
              <a:rPr lang="en-US" dirty="0">
                <a:latin typeface="Times New Roman" panose="02020603050405020304" pitchFamily="18" charset="0"/>
                <a:ea typeface="Times New Roman" panose="02020603050405020304" pitchFamily="18" charset="0"/>
              </a:rPr>
              <a:t>. İnternet </a:t>
            </a:r>
            <a:r>
              <a:rPr lang="en-US" dirty="0" err="1">
                <a:latin typeface="Times New Roman" panose="02020603050405020304" pitchFamily="18" charset="0"/>
                <a:ea typeface="Times New Roman" panose="02020603050405020304" pitchFamily="18" charset="0"/>
              </a:rPr>
              <a:t>imkânı</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olmayan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öğrenciler</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okula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gitmeden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önce</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bu</a:t>
            </a:r>
            <a:r>
              <a:rPr lang="en-US" dirty="0">
                <a:latin typeface="Times New Roman" panose="02020603050405020304" pitchFamily="18" charset="0"/>
                <a:ea typeface="Times New Roman" panose="02020603050405020304" pitchFamily="18" charset="0"/>
              </a:rPr>
              <a:t> form </a:t>
            </a:r>
            <a:r>
              <a:rPr lang="en-US" dirty="0" err="1">
                <a:latin typeface="Times New Roman" panose="02020603050405020304" pitchFamily="18" charset="0"/>
                <a:ea typeface="Times New Roman" panose="02020603050405020304" pitchFamily="18" charset="0"/>
              </a:rPr>
              <a:t>üzerindeki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bilgileri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doldurup</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kontrol</a:t>
            </a:r>
            <a:r>
              <a:rPr lang="en-US" spc="275"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etmelidirler</a:t>
            </a:r>
            <a:r>
              <a:rPr lang="en-US" dirty="0">
                <a:latin typeface="Times New Roman" panose="02020603050405020304" pitchFamily="18" charset="0"/>
                <a:ea typeface="Times New Roman" panose="02020603050405020304" pitchFamily="18" charset="0"/>
              </a:rPr>
              <a:t>.</a:t>
            </a:r>
            <a:endParaRPr lang="tr-TR" sz="2000" dirty="0">
              <a:effectLst/>
              <a:latin typeface="Times New Roman" panose="02020603050405020304" pitchFamily="18" charset="0"/>
              <a:ea typeface="Times New Roman" panose="02020603050405020304" pitchFamily="18" charset="0"/>
            </a:endParaRPr>
          </a:p>
        </p:txBody>
      </p:sp>
      <p:sp>
        <p:nvSpPr>
          <p:cNvPr id="10" name="Alt Bilgi Yer Tutucusu 9">
            <a:extLst>
              <a:ext uri="{FF2B5EF4-FFF2-40B4-BE49-F238E27FC236}">
                <a16:creationId xmlns:a16="http://schemas.microsoft.com/office/drawing/2014/main" xmlns="" id="{CE78C1E1-00F7-45D8-860D-8492B5FDEDBC}"/>
              </a:ext>
            </a:extLst>
          </p:cNvPr>
          <p:cNvSpPr>
            <a:spLocks noGrp="1"/>
          </p:cNvSpPr>
          <p:nvPr>
            <p:ph type="ftr" sz="quarter" idx="5"/>
          </p:nvPr>
        </p:nvSpPr>
        <p:spPr/>
        <p:txBody>
          <a:bodyPr/>
          <a:lstStyle/>
          <a:p>
            <a:r>
              <a:rPr lang="tr-TR" dirty="0" smtClean="0"/>
              <a:t>BİTLİS </a:t>
            </a:r>
            <a:r>
              <a:rPr lang="tr-TR" dirty="0"/>
              <a:t>MEM 27.06.2018</a:t>
            </a:r>
          </a:p>
        </p:txBody>
      </p:sp>
      <p:sp>
        <p:nvSpPr>
          <p:cNvPr id="11" name="Slayt Numarası Yer Tutucusu 10">
            <a:extLst>
              <a:ext uri="{FF2B5EF4-FFF2-40B4-BE49-F238E27FC236}">
                <a16:creationId xmlns:a16="http://schemas.microsoft.com/office/drawing/2014/main" xmlns="" id="{C4CDA0B6-AB58-458E-8EE3-1631279B0104}"/>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39</a:t>
            </a:fld>
            <a:endParaRPr lang="tr-TR" spc="1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xmlns="" id="{C9058D5A-B873-409E-9051-27ABDE6A8623}"/>
              </a:ext>
            </a:extLst>
          </p:cNvPr>
          <p:cNvSpPr/>
          <p:nvPr/>
        </p:nvSpPr>
        <p:spPr>
          <a:xfrm>
            <a:off x="4842669" y="4813300"/>
            <a:ext cx="5152180" cy="646331"/>
          </a:xfrm>
          <a:prstGeom prst="rect">
            <a:avLst/>
          </a:prstGeom>
        </p:spPr>
        <p:txBody>
          <a:bodyPr wrap="none">
            <a:spAutoFit/>
          </a:bodyPr>
          <a:lstStyle/>
          <a:p>
            <a:r>
              <a:rPr lang="tr-TR" sz="3600" dirty="0"/>
              <a:t>1.1.	GENEL AÇIKLAMALAR</a:t>
            </a:r>
          </a:p>
        </p:txBody>
      </p:sp>
      <p:sp>
        <p:nvSpPr>
          <p:cNvPr id="5" name="Alt Bilgi Yer Tutucusu 4">
            <a:extLst>
              <a:ext uri="{FF2B5EF4-FFF2-40B4-BE49-F238E27FC236}">
                <a16:creationId xmlns:a16="http://schemas.microsoft.com/office/drawing/2014/main" xmlns="" id="{E90F7512-C779-4CF2-8C11-ECAB24B6007A}"/>
              </a:ext>
            </a:extLst>
          </p:cNvPr>
          <p:cNvSpPr>
            <a:spLocks noGrp="1"/>
          </p:cNvSpPr>
          <p:nvPr>
            <p:ph type="ftr" sz="quarter" idx="5"/>
          </p:nvPr>
        </p:nvSpPr>
        <p:spPr/>
        <p:txBody>
          <a:bodyPr/>
          <a:lstStyle/>
          <a:p>
            <a:r>
              <a:rPr lang="tr-TR" dirty="0" smtClean="0"/>
              <a:t>BİTLİS </a:t>
            </a:r>
            <a:r>
              <a:rPr lang="tr-TR" dirty="0"/>
              <a:t>MEM 27.06.2018</a:t>
            </a:r>
          </a:p>
        </p:txBody>
      </p:sp>
      <p:sp>
        <p:nvSpPr>
          <p:cNvPr id="6" name="Slayt Numarası Yer Tutucusu 5">
            <a:extLst>
              <a:ext uri="{FF2B5EF4-FFF2-40B4-BE49-F238E27FC236}">
                <a16:creationId xmlns:a16="http://schemas.microsoft.com/office/drawing/2014/main" xmlns="" id="{E7EF2DC3-D33D-4917-900A-BD587CA7ECE5}"/>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4</a:t>
            </a:fld>
            <a:endParaRPr lang="tr-TR" spc="10" dirty="0"/>
          </a:p>
        </p:txBody>
      </p:sp>
    </p:spTree>
    <p:extLst>
      <p:ext uri="{BB962C8B-B14F-4D97-AF65-F5344CB8AC3E}">
        <p14:creationId xmlns:p14="http://schemas.microsoft.com/office/powerpoint/2010/main" val="26601700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197378" y="404875"/>
            <a:ext cx="1921511" cy="163507"/>
          </a:xfrm>
          <a:prstGeom prst="rect">
            <a:avLst/>
          </a:prstGeom>
        </p:spPr>
        <p:txBody>
          <a:bodyPr vert="horz" wrap="square" lIns="0" tIns="17146" rIns="0" bIns="0" rtlCol="0">
            <a:spAutoFit/>
          </a:bodyPr>
          <a:lstStyle/>
          <a:p>
            <a:pPr marL="12702">
              <a:spcBef>
                <a:spcPts val="134"/>
              </a:spcBef>
            </a:pPr>
            <a:r>
              <a:rPr sz="950" spc="10" dirty="0">
                <a:solidFill>
                  <a:srgbClr val="006FBF"/>
                </a:solidFill>
                <a:latin typeface="Times New Roman"/>
                <a:cs typeface="Times New Roman"/>
              </a:rPr>
              <a:t>2018 Tercih ve Yerleştirme</a:t>
            </a:r>
            <a:r>
              <a:rPr sz="950" spc="40" dirty="0">
                <a:solidFill>
                  <a:srgbClr val="006FBF"/>
                </a:solidFill>
                <a:latin typeface="Times New Roman"/>
                <a:cs typeface="Times New Roman"/>
              </a:rPr>
              <a:t> </a:t>
            </a:r>
            <a:r>
              <a:rPr sz="950" spc="10" dirty="0">
                <a:solidFill>
                  <a:srgbClr val="006FBF"/>
                </a:solidFill>
                <a:latin typeface="Times New Roman"/>
                <a:cs typeface="Times New Roman"/>
              </a:rPr>
              <a:t>Kılavuzu</a:t>
            </a:r>
            <a:endParaRPr sz="950">
              <a:latin typeface="Times New Roman"/>
              <a:cs typeface="Times New Roman"/>
            </a:endParaRPr>
          </a:p>
        </p:txBody>
      </p:sp>
      <p:sp>
        <p:nvSpPr>
          <p:cNvPr id="4" name="object 4"/>
          <p:cNvSpPr/>
          <p:nvPr/>
        </p:nvSpPr>
        <p:spPr>
          <a:xfrm>
            <a:off x="4152042" y="2874266"/>
            <a:ext cx="6350" cy="18415"/>
          </a:xfrm>
          <a:custGeom>
            <a:avLst/>
            <a:gdLst/>
            <a:ahLst/>
            <a:cxnLst/>
            <a:rect l="l" t="t" r="r" b="b"/>
            <a:pathLst>
              <a:path w="6350" h="18414">
                <a:moveTo>
                  <a:pt x="0" y="18288"/>
                </a:moveTo>
                <a:lnTo>
                  <a:pt x="6095" y="18288"/>
                </a:lnTo>
                <a:lnTo>
                  <a:pt x="6095" y="0"/>
                </a:lnTo>
                <a:lnTo>
                  <a:pt x="0" y="0"/>
                </a:lnTo>
                <a:lnTo>
                  <a:pt x="0" y="18288"/>
                </a:lnTo>
                <a:close/>
              </a:path>
            </a:pathLst>
          </a:custGeom>
          <a:solidFill>
            <a:srgbClr val="000000"/>
          </a:solidFill>
        </p:spPr>
        <p:txBody>
          <a:bodyPr wrap="square" lIns="0" tIns="0" rIns="0" bIns="0" rtlCol="0"/>
          <a:lstStyle/>
          <a:p>
            <a:endParaRPr/>
          </a:p>
        </p:txBody>
      </p:sp>
      <p:sp>
        <p:nvSpPr>
          <p:cNvPr id="5" name="object 5"/>
          <p:cNvSpPr/>
          <p:nvPr/>
        </p:nvSpPr>
        <p:spPr>
          <a:xfrm>
            <a:off x="4152044" y="2874264"/>
            <a:ext cx="18415" cy="6350"/>
          </a:xfrm>
          <a:custGeom>
            <a:avLst/>
            <a:gdLst/>
            <a:ahLst/>
            <a:cxnLst/>
            <a:rect l="l" t="t" r="r" b="b"/>
            <a:pathLst>
              <a:path w="18415" h="6350">
                <a:moveTo>
                  <a:pt x="0" y="6095"/>
                </a:moveTo>
                <a:lnTo>
                  <a:pt x="18288" y="6095"/>
                </a:lnTo>
                <a:lnTo>
                  <a:pt x="18288" y="0"/>
                </a:lnTo>
                <a:lnTo>
                  <a:pt x="0" y="0"/>
                </a:lnTo>
                <a:lnTo>
                  <a:pt x="0" y="6095"/>
                </a:lnTo>
                <a:close/>
              </a:path>
            </a:pathLst>
          </a:custGeom>
          <a:solidFill>
            <a:srgbClr val="000000"/>
          </a:solidFill>
        </p:spPr>
        <p:txBody>
          <a:bodyPr wrap="square" lIns="0" tIns="0" rIns="0" bIns="0" rtlCol="0"/>
          <a:lstStyle/>
          <a:p>
            <a:endParaRPr/>
          </a:p>
        </p:txBody>
      </p:sp>
      <p:graphicFrame>
        <p:nvGraphicFramePr>
          <p:cNvPr id="6" name="object 6"/>
          <p:cNvGraphicFramePr>
            <a:graphicFrameLocks noGrp="1"/>
          </p:cNvGraphicFramePr>
          <p:nvPr>
            <p:extLst>
              <p:ext uri="{D42A27DB-BD31-4B8C-83A1-F6EECF244321}">
                <p14:modId xmlns:p14="http://schemas.microsoft.com/office/powerpoint/2010/main" val="151099184"/>
              </p:ext>
            </p:extLst>
          </p:nvPr>
        </p:nvGraphicFramePr>
        <p:xfrm>
          <a:off x="4158139" y="1130492"/>
          <a:ext cx="6028689" cy="4490527"/>
        </p:xfrm>
        <a:graphic>
          <a:graphicData uri="http://schemas.openxmlformats.org/drawingml/2006/table">
            <a:tbl>
              <a:tblPr firstRow="1" bandRow="1">
                <a:tableStyleId>{2D5ABB26-0587-4C30-8999-92F81FD0307C}</a:tableStyleId>
              </a:tblPr>
              <a:tblGrid>
                <a:gridCol w="2340610">
                  <a:extLst>
                    <a:ext uri="{9D8B030D-6E8A-4147-A177-3AD203B41FA5}">
                      <a16:colId xmlns:a16="http://schemas.microsoft.com/office/drawing/2014/main" xmlns="" val="20000"/>
                    </a:ext>
                  </a:extLst>
                </a:gridCol>
                <a:gridCol w="3688079">
                  <a:extLst>
                    <a:ext uri="{9D8B030D-6E8A-4147-A177-3AD203B41FA5}">
                      <a16:colId xmlns:a16="http://schemas.microsoft.com/office/drawing/2014/main" xmlns="" val="20001"/>
                    </a:ext>
                  </a:extLst>
                </a:gridCol>
              </a:tblGrid>
              <a:tr h="594090">
                <a:tc>
                  <a:txBody>
                    <a:bodyPr/>
                    <a:lstStyle/>
                    <a:p>
                      <a:pPr marL="69850">
                        <a:lnSpc>
                          <a:spcPts val="1415"/>
                        </a:lnSpc>
                      </a:pPr>
                      <a:r>
                        <a:rPr sz="1100" spc="-5" dirty="0">
                          <a:latin typeface="Times New Roman"/>
                          <a:cs typeface="Times New Roman"/>
                        </a:rPr>
                        <a:t>T.C. Kimlik No/Geçici Kimlik</a:t>
                      </a:r>
                      <a:r>
                        <a:rPr sz="1100" spc="-10" dirty="0">
                          <a:latin typeface="Times New Roman"/>
                          <a:cs typeface="Times New Roman"/>
                        </a:rPr>
                        <a:t> </a:t>
                      </a:r>
                      <a:r>
                        <a:rPr sz="1100" dirty="0">
                          <a:latin typeface="Times New Roman"/>
                          <a:cs typeface="Times New Roman"/>
                        </a:rPr>
                        <a:t>No</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0"/>
                  </a:ext>
                </a:extLst>
              </a:tr>
              <a:tr h="583685">
                <a:tc>
                  <a:txBody>
                    <a:bodyPr/>
                    <a:lstStyle/>
                    <a:p>
                      <a:pPr marL="69850">
                        <a:lnSpc>
                          <a:spcPts val="1370"/>
                        </a:lnSpc>
                      </a:pPr>
                      <a:r>
                        <a:rPr sz="1100" spc="-5" dirty="0">
                          <a:latin typeface="Times New Roman"/>
                          <a:cs typeface="Times New Roman"/>
                        </a:rPr>
                        <a:t>Adı-Soyadı</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1"/>
                  </a:ext>
                </a:extLst>
              </a:tr>
              <a:tr h="583685">
                <a:tc>
                  <a:txBody>
                    <a:bodyPr/>
                    <a:lstStyle/>
                    <a:p>
                      <a:pPr marL="69850">
                        <a:lnSpc>
                          <a:spcPts val="1370"/>
                        </a:lnSpc>
                      </a:pPr>
                      <a:r>
                        <a:rPr sz="1100" dirty="0">
                          <a:latin typeface="Times New Roman"/>
                          <a:cs typeface="Times New Roman"/>
                        </a:rPr>
                        <a:t>Doğum</a:t>
                      </a:r>
                      <a:r>
                        <a:rPr sz="1100" spc="-10" dirty="0">
                          <a:latin typeface="Times New Roman"/>
                          <a:cs typeface="Times New Roman"/>
                        </a:rPr>
                        <a:t> </a:t>
                      </a:r>
                      <a:r>
                        <a:rPr sz="1100" spc="-5" dirty="0">
                          <a:latin typeface="Times New Roman"/>
                          <a:cs typeface="Times New Roman"/>
                        </a:rPr>
                        <a:t>Tarihi</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2"/>
                  </a:ext>
                </a:extLst>
              </a:tr>
              <a:tr h="583685">
                <a:tc>
                  <a:txBody>
                    <a:bodyPr/>
                    <a:lstStyle/>
                    <a:p>
                      <a:pPr marL="69850">
                        <a:lnSpc>
                          <a:spcPts val="1370"/>
                        </a:lnSpc>
                      </a:pPr>
                      <a:r>
                        <a:rPr sz="1100" spc="-5" dirty="0">
                          <a:latin typeface="Times New Roman"/>
                          <a:cs typeface="Times New Roman"/>
                        </a:rPr>
                        <a:t>Baba</a:t>
                      </a:r>
                      <a:r>
                        <a:rPr sz="1100" spc="-10" dirty="0">
                          <a:latin typeface="Times New Roman"/>
                          <a:cs typeface="Times New Roman"/>
                        </a:rPr>
                        <a:t> </a:t>
                      </a:r>
                      <a:r>
                        <a:rPr sz="1100" dirty="0">
                          <a:latin typeface="Times New Roman"/>
                          <a:cs typeface="Times New Roman"/>
                        </a:rPr>
                        <a:t>Adı</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3"/>
                  </a:ext>
                </a:extLst>
              </a:tr>
              <a:tr h="583685">
                <a:tc>
                  <a:txBody>
                    <a:bodyPr/>
                    <a:lstStyle/>
                    <a:p>
                      <a:pPr marL="69850">
                        <a:lnSpc>
                          <a:spcPts val="1370"/>
                        </a:lnSpc>
                      </a:pPr>
                      <a:r>
                        <a:rPr sz="1100" dirty="0">
                          <a:latin typeface="Times New Roman"/>
                          <a:cs typeface="Times New Roman"/>
                        </a:rPr>
                        <a:t>Okul</a:t>
                      </a:r>
                      <a:r>
                        <a:rPr sz="1100" spc="-10" dirty="0">
                          <a:latin typeface="Times New Roman"/>
                          <a:cs typeface="Times New Roman"/>
                        </a:rPr>
                        <a:t> </a:t>
                      </a:r>
                      <a:r>
                        <a:rPr sz="1100" dirty="0">
                          <a:latin typeface="Times New Roman"/>
                          <a:cs typeface="Times New Roman"/>
                        </a:rPr>
                        <a:t>Adı</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4"/>
                  </a:ext>
                </a:extLst>
              </a:tr>
              <a:tr h="583685">
                <a:tc>
                  <a:txBody>
                    <a:bodyPr/>
                    <a:lstStyle/>
                    <a:p>
                      <a:pPr marL="69850">
                        <a:lnSpc>
                          <a:spcPts val="1370"/>
                        </a:lnSpc>
                      </a:pPr>
                      <a:r>
                        <a:rPr sz="1100" dirty="0">
                          <a:latin typeface="Times New Roman"/>
                          <a:cs typeface="Times New Roman"/>
                        </a:rPr>
                        <a:t>Okul</a:t>
                      </a:r>
                      <a:r>
                        <a:rPr sz="1100" spc="-10" dirty="0">
                          <a:latin typeface="Times New Roman"/>
                          <a:cs typeface="Times New Roman"/>
                        </a:rPr>
                        <a:t> </a:t>
                      </a:r>
                      <a:r>
                        <a:rPr sz="1100" spc="-5" dirty="0">
                          <a:latin typeface="Times New Roman"/>
                          <a:cs typeface="Times New Roman"/>
                        </a:rPr>
                        <a:t>Numarası</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5"/>
                  </a:ext>
                </a:extLst>
              </a:tr>
              <a:tr h="483803">
                <a:tc>
                  <a:txBody>
                    <a:bodyPr/>
                    <a:lstStyle/>
                    <a:p>
                      <a:pPr marL="69850">
                        <a:lnSpc>
                          <a:spcPts val="1370"/>
                        </a:lnSpc>
                      </a:pPr>
                      <a:r>
                        <a:rPr sz="1100" spc="-5" dirty="0">
                          <a:latin typeface="Times New Roman"/>
                          <a:cs typeface="Times New Roman"/>
                        </a:rPr>
                        <a:t>Cep Telefon</a:t>
                      </a:r>
                      <a:r>
                        <a:rPr sz="1100" dirty="0">
                          <a:latin typeface="Times New Roman"/>
                          <a:cs typeface="Times New Roman"/>
                        </a:rPr>
                        <a:t> No</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6"/>
                  </a:ext>
                </a:extLst>
              </a:tr>
              <a:tr h="494209">
                <a:tc>
                  <a:txBody>
                    <a:bodyPr/>
                    <a:lstStyle/>
                    <a:p>
                      <a:pPr marL="69850">
                        <a:lnSpc>
                          <a:spcPts val="1370"/>
                        </a:lnSpc>
                      </a:pPr>
                      <a:r>
                        <a:rPr sz="1100" spc="-5" dirty="0">
                          <a:latin typeface="Times New Roman"/>
                          <a:cs typeface="Times New Roman"/>
                        </a:rPr>
                        <a:t>Elektronik Posta Adresi</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7"/>
                  </a:ext>
                </a:extLst>
              </a:tr>
            </a:tbl>
          </a:graphicData>
        </a:graphic>
      </p:graphicFrame>
      <p:sp>
        <p:nvSpPr>
          <p:cNvPr id="9" name="object 9"/>
          <p:cNvSpPr txBox="1"/>
          <p:nvPr/>
        </p:nvSpPr>
        <p:spPr>
          <a:xfrm>
            <a:off x="9927219" y="9735540"/>
            <a:ext cx="284480" cy="171329"/>
          </a:xfrm>
          <a:prstGeom prst="rect">
            <a:avLst/>
          </a:prstGeom>
        </p:spPr>
        <p:txBody>
          <a:bodyPr vert="horz" wrap="square" lIns="0" tIns="9525" rIns="0" bIns="0" rtlCol="0">
            <a:spAutoFit/>
          </a:bodyPr>
          <a:lstStyle/>
          <a:p>
            <a:pPr marL="104153">
              <a:spcBef>
                <a:spcPts val="75"/>
              </a:spcBef>
            </a:pPr>
            <a:fld id="{81D60167-4931-47E6-BA6A-407CBD079E47}" type="slidenum">
              <a:rPr sz="1051" spc="10" dirty="0">
                <a:latin typeface="Cambria"/>
                <a:cs typeface="Cambria"/>
              </a:rPr>
              <a:pPr marL="104153">
                <a:spcBef>
                  <a:spcPts val="75"/>
                </a:spcBef>
              </a:pPr>
              <a:t>40</a:t>
            </a:fld>
            <a:endParaRPr sz="1051">
              <a:latin typeface="Cambria"/>
              <a:cs typeface="Cambria"/>
            </a:endParaRPr>
          </a:p>
        </p:txBody>
      </p:sp>
      <p:sp>
        <p:nvSpPr>
          <p:cNvPr id="7" name="object 7"/>
          <p:cNvSpPr txBox="1"/>
          <p:nvPr/>
        </p:nvSpPr>
        <p:spPr>
          <a:xfrm>
            <a:off x="4171346" y="5623055"/>
            <a:ext cx="1643380" cy="197489"/>
          </a:xfrm>
          <a:prstGeom prst="rect">
            <a:avLst/>
          </a:prstGeom>
        </p:spPr>
        <p:txBody>
          <a:bodyPr vert="horz" wrap="square" lIns="0" tIns="12699" rIns="0" bIns="0" rtlCol="0">
            <a:spAutoFit/>
          </a:bodyPr>
          <a:lstStyle/>
          <a:p>
            <a:pPr marL="12702">
              <a:spcBef>
                <a:spcPts val="100"/>
              </a:spcBef>
            </a:pPr>
            <a:r>
              <a:rPr sz="1200" b="1" dirty="0">
                <a:latin typeface="Times New Roman"/>
                <a:cs typeface="Times New Roman"/>
              </a:rPr>
              <a:t>2- TERCİH</a:t>
            </a:r>
            <a:r>
              <a:rPr sz="1200" b="1" spc="-59" dirty="0">
                <a:latin typeface="Times New Roman"/>
                <a:cs typeface="Times New Roman"/>
              </a:rPr>
              <a:t> </a:t>
            </a:r>
            <a:r>
              <a:rPr sz="1200" b="1" spc="-6" dirty="0">
                <a:latin typeface="Times New Roman"/>
                <a:cs typeface="Times New Roman"/>
              </a:rPr>
              <a:t>BİLGİLERİ</a:t>
            </a:r>
            <a:endParaRPr sz="1200">
              <a:latin typeface="Times New Roman"/>
              <a:cs typeface="Times New Roman"/>
            </a:endParaRPr>
          </a:p>
        </p:txBody>
      </p:sp>
      <p:graphicFrame>
        <p:nvGraphicFramePr>
          <p:cNvPr id="8" name="object 8"/>
          <p:cNvGraphicFramePr>
            <a:graphicFrameLocks noGrp="1"/>
          </p:cNvGraphicFramePr>
          <p:nvPr/>
        </p:nvGraphicFramePr>
        <p:xfrm>
          <a:off x="4158139" y="5815585"/>
          <a:ext cx="6028053" cy="2469380"/>
        </p:xfrm>
        <a:graphic>
          <a:graphicData uri="http://schemas.openxmlformats.org/drawingml/2006/table">
            <a:tbl>
              <a:tblPr firstRow="1" bandRow="1">
                <a:tableStyleId>{2D5ABB26-0587-4C30-8999-92F81FD0307C}</a:tableStyleId>
              </a:tblPr>
              <a:tblGrid>
                <a:gridCol w="713105">
                  <a:extLst>
                    <a:ext uri="{9D8B030D-6E8A-4147-A177-3AD203B41FA5}">
                      <a16:colId xmlns:a16="http://schemas.microsoft.com/office/drawing/2014/main" xmlns="" val="20000"/>
                    </a:ext>
                  </a:extLst>
                </a:gridCol>
                <a:gridCol w="996314">
                  <a:extLst>
                    <a:ext uri="{9D8B030D-6E8A-4147-A177-3AD203B41FA5}">
                      <a16:colId xmlns:a16="http://schemas.microsoft.com/office/drawing/2014/main" xmlns="" val="20001"/>
                    </a:ext>
                  </a:extLst>
                </a:gridCol>
                <a:gridCol w="4318634">
                  <a:extLst>
                    <a:ext uri="{9D8B030D-6E8A-4147-A177-3AD203B41FA5}">
                      <a16:colId xmlns:a16="http://schemas.microsoft.com/office/drawing/2014/main" xmlns="" val="20002"/>
                    </a:ext>
                  </a:extLst>
                </a:gridCol>
              </a:tblGrid>
              <a:tr h="195447">
                <a:tc>
                  <a:txBody>
                    <a:bodyPr/>
                    <a:lstStyle/>
                    <a:p>
                      <a:pPr marL="69850">
                        <a:lnSpc>
                          <a:spcPts val="1195"/>
                        </a:lnSpc>
                      </a:pPr>
                      <a:r>
                        <a:rPr sz="1100" b="1" dirty="0">
                          <a:latin typeface="Times New Roman"/>
                          <a:cs typeface="Times New Roman"/>
                        </a:rPr>
                        <a:t>SIRASI</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marL="73025">
                        <a:lnSpc>
                          <a:spcPts val="1195"/>
                        </a:lnSpc>
                      </a:pPr>
                      <a:r>
                        <a:rPr sz="1100" b="1" dirty="0">
                          <a:latin typeface="Times New Roman"/>
                          <a:cs typeface="Times New Roman"/>
                        </a:rPr>
                        <a:t>TERCİH EDİLEN</a:t>
                      </a:r>
                      <a:r>
                        <a:rPr sz="1100" b="1" spc="-10" dirty="0">
                          <a:latin typeface="Times New Roman"/>
                          <a:cs typeface="Times New Roman"/>
                        </a:rPr>
                        <a:t> </a:t>
                      </a:r>
                      <a:r>
                        <a:rPr sz="1100" b="1" spc="-5" dirty="0">
                          <a:latin typeface="Times New Roman"/>
                          <a:cs typeface="Times New Roman"/>
                        </a:rPr>
                        <a:t>OKUL</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xmlns="" val="10000"/>
                  </a:ext>
                </a:extLst>
              </a:tr>
              <a:tr h="325755">
                <a:tc gridSpan="3">
                  <a:txBody>
                    <a:bodyPr/>
                    <a:lstStyle/>
                    <a:p>
                      <a:pPr marL="1767839">
                        <a:lnSpc>
                          <a:spcPts val="1270"/>
                        </a:lnSpc>
                      </a:pPr>
                      <a:r>
                        <a:rPr sz="1100" b="1" dirty="0">
                          <a:latin typeface="Times New Roman"/>
                          <a:cs typeface="Times New Roman"/>
                        </a:rPr>
                        <a:t>Merkezî </a:t>
                      </a:r>
                      <a:r>
                        <a:rPr sz="1100" b="1" spc="-5" dirty="0">
                          <a:latin typeface="Times New Roman"/>
                          <a:cs typeface="Times New Roman"/>
                        </a:rPr>
                        <a:t>Sınavla Öğrenci alan Okullar</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xmlns="" val="10001"/>
                  </a:ext>
                </a:extLst>
              </a:tr>
              <a:tr h="322579">
                <a:tc>
                  <a:txBody>
                    <a:bodyPr/>
                    <a:lstStyle/>
                    <a:p>
                      <a:pPr marL="69850">
                        <a:lnSpc>
                          <a:spcPts val="1270"/>
                        </a:lnSpc>
                      </a:pPr>
                      <a:r>
                        <a:rPr sz="1100" b="1" spc="-5" dirty="0">
                          <a:latin typeface="Times New Roman"/>
                          <a:cs typeface="Times New Roman"/>
                        </a:rPr>
                        <a:t>Sırası</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3025">
                        <a:lnSpc>
                          <a:spcPts val="1270"/>
                        </a:lnSpc>
                      </a:pPr>
                      <a:r>
                        <a:rPr sz="1100" b="1" spc="-5" dirty="0">
                          <a:latin typeface="Times New Roman"/>
                          <a:cs typeface="Times New Roman"/>
                        </a:rPr>
                        <a:t>Tercih</a:t>
                      </a:r>
                      <a:r>
                        <a:rPr sz="1100" b="1" spc="-25" dirty="0">
                          <a:latin typeface="Times New Roman"/>
                          <a:cs typeface="Times New Roman"/>
                        </a:rPr>
                        <a:t> </a:t>
                      </a:r>
                      <a:r>
                        <a:rPr sz="1100" b="1" spc="-5" dirty="0">
                          <a:latin typeface="Times New Roman"/>
                          <a:cs typeface="Times New Roman"/>
                        </a:rPr>
                        <a:t>Kodu</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84785">
                        <a:lnSpc>
                          <a:spcPts val="1270"/>
                        </a:lnSpc>
                      </a:pPr>
                      <a:r>
                        <a:rPr sz="1100" b="1" spc="-5" dirty="0">
                          <a:latin typeface="Times New Roman"/>
                          <a:cs typeface="Times New Roman"/>
                        </a:rPr>
                        <a:t>Tercih Edilen</a:t>
                      </a:r>
                      <a:r>
                        <a:rPr sz="1100" b="1" dirty="0">
                          <a:latin typeface="Times New Roman"/>
                          <a:cs typeface="Times New Roman"/>
                        </a:rPr>
                        <a:t> </a:t>
                      </a:r>
                      <a:r>
                        <a:rPr sz="1100" b="1" spc="-5" dirty="0">
                          <a:latin typeface="Times New Roman"/>
                          <a:cs typeface="Times New Roman"/>
                        </a:rPr>
                        <a:t>Okul</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2"/>
                  </a:ext>
                </a:extLst>
              </a:tr>
              <a:tr h="325755">
                <a:tc>
                  <a:txBody>
                    <a:bodyPr/>
                    <a:lstStyle/>
                    <a:p>
                      <a:pPr marL="69850">
                        <a:lnSpc>
                          <a:spcPts val="1270"/>
                        </a:lnSpc>
                      </a:pPr>
                      <a:r>
                        <a:rPr sz="1100" b="1" dirty="0">
                          <a:latin typeface="Times New Roman"/>
                          <a:cs typeface="Times New Roman"/>
                        </a:rPr>
                        <a:t>1</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3"/>
                  </a:ext>
                </a:extLst>
              </a:tr>
              <a:tr h="325755">
                <a:tc>
                  <a:txBody>
                    <a:bodyPr/>
                    <a:lstStyle/>
                    <a:p>
                      <a:pPr marL="69850">
                        <a:lnSpc>
                          <a:spcPts val="1270"/>
                        </a:lnSpc>
                      </a:pPr>
                      <a:r>
                        <a:rPr sz="1100" b="1" dirty="0">
                          <a:latin typeface="Times New Roman"/>
                          <a:cs typeface="Times New Roman"/>
                        </a:rPr>
                        <a:t>2</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4"/>
                  </a:ext>
                </a:extLst>
              </a:tr>
              <a:tr h="322579">
                <a:tc>
                  <a:txBody>
                    <a:bodyPr/>
                    <a:lstStyle/>
                    <a:p>
                      <a:pPr marL="69850">
                        <a:lnSpc>
                          <a:spcPts val="1270"/>
                        </a:lnSpc>
                      </a:pPr>
                      <a:r>
                        <a:rPr sz="1100" b="1" dirty="0">
                          <a:latin typeface="Times New Roman"/>
                          <a:cs typeface="Times New Roman"/>
                        </a:rPr>
                        <a:t>3</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5"/>
                  </a:ext>
                </a:extLst>
              </a:tr>
              <a:tr h="325755">
                <a:tc>
                  <a:txBody>
                    <a:bodyPr/>
                    <a:lstStyle/>
                    <a:p>
                      <a:pPr marL="69850">
                        <a:lnSpc>
                          <a:spcPts val="1270"/>
                        </a:lnSpc>
                      </a:pPr>
                      <a:r>
                        <a:rPr sz="1100" b="1" dirty="0">
                          <a:latin typeface="Times New Roman"/>
                          <a:cs typeface="Times New Roman"/>
                        </a:rPr>
                        <a:t>4</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6"/>
                  </a:ext>
                </a:extLst>
              </a:tr>
              <a:tr h="325755">
                <a:tc>
                  <a:txBody>
                    <a:bodyPr/>
                    <a:lstStyle/>
                    <a:p>
                      <a:pPr marL="69850">
                        <a:lnSpc>
                          <a:spcPts val="1270"/>
                        </a:lnSpc>
                      </a:pPr>
                      <a:r>
                        <a:rPr sz="1100" b="1" dirty="0">
                          <a:latin typeface="Times New Roman"/>
                          <a:cs typeface="Times New Roman"/>
                        </a:rPr>
                        <a:t>5</a:t>
                      </a: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7"/>
                  </a:ext>
                </a:extLst>
              </a:tr>
            </a:tbl>
          </a:graphicData>
        </a:graphic>
      </p:graphicFrame>
      <p:sp>
        <p:nvSpPr>
          <p:cNvPr id="10" name="Dikdörtgen 9">
            <a:extLst>
              <a:ext uri="{FF2B5EF4-FFF2-40B4-BE49-F238E27FC236}">
                <a16:creationId xmlns:a16="http://schemas.microsoft.com/office/drawing/2014/main" xmlns="" id="{9365A462-1220-4536-8AFE-5C1C3C43F0B5}"/>
              </a:ext>
            </a:extLst>
          </p:cNvPr>
          <p:cNvSpPr/>
          <p:nvPr/>
        </p:nvSpPr>
        <p:spPr>
          <a:xfrm>
            <a:off x="558008" y="3289300"/>
            <a:ext cx="3183731" cy="4779257"/>
          </a:xfrm>
          <a:prstGeom prst="rect">
            <a:avLst/>
          </a:prstGeom>
        </p:spPr>
        <p:txBody>
          <a:bodyPr wrap="square">
            <a:spAutoFit/>
          </a:bodyPr>
          <a:lstStyle/>
          <a:p>
            <a:pPr marL="334645">
              <a:spcBef>
                <a:spcPts val="550"/>
              </a:spcBef>
              <a:spcAft>
                <a:spcPts val="0"/>
              </a:spcAft>
            </a:pPr>
            <a:r>
              <a:rPr lang="en-US" b="1" dirty="0" err="1">
                <a:latin typeface="Times New Roman" panose="02020603050405020304" pitchFamily="18" charset="0"/>
                <a:ea typeface="Times New Roman" panose="02020603050405020304" pitchFamily="18" charset="0"/>
              </a:rPr>
              <a:t>Açık</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Öğretim</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Ortaokulu</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ve</a:t>
            </a:r>
            <a:r>
              <a:rPr lang="en-US" b="1" dirty="0">
                <a:latin typeface="Times New Roman" panose="02020603050405020304" pitchFamily="18" charset="0"/>
                <a:ea typeface="Times New Roman" panose="02020603050405020304" pitchFamily="18" charset="0"/>
              </a:rPr>
              <a:t> Yurt </a:t>
            </a:r>
            <a:r>
              <a:rPr lang="en-US" b="1" dirty="0" err="1">
                <a:latin typeface="Times New Roman" panose="02020603050405020304" pitchFamily="18" charset="0"/>
                <a:ea typeface="Times New Roman" panose="02020603050405020304" pitchFamily="18" charset="0"/>
              </a:rPr>
              <a:t>Dışından</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Başvuru</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Yapan</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Öğrenciler</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İçin</a:t>
            </a:r>
            <a:r>
              <a:rPr lang="en-US" b="1" dirty="0">
                <a:latin typeface="Times New Roman" panose="02020603050405020304" pitchFamily="18" charset="0"/>
                <a:ea typeface="Times New Roman" panose="02020603050405020304" pitchFamily="18" charset="0"/>
              </a:rPr>
              <a:t>)</a:t>
            </a:r>
            <a:endParaRPr lang="tr-TR" sz="1600" dirty="0">
              <a:latin typeface="Times New Roman" panose="02020603050405020304" pitchFamily="18" charset="0"/>
              <a:ea typeface="Times New Roman" panose="02020603050405020304" pitchFamily="18" charset="0"/>
            </a:endParaRPr>
          </a:p>
          <a:p>
            <a:pPr marL="237490" marR="245745" algn="just">
              <a:spcBef>
                <a:spcPts val="15"/>
              </a:spcBef>
              <a:spcAft>
                <a:spcPts val="0"/>
              </a:spcAft>
            </a:pPr>
            <a:r>
              <a:rPr lang="en-US" dirty="0">
                <a:latin typeface="Times New Roman" panose="02020603050405020304" pitchFamily="18" charset="0"/>
                <a:ea typeface="Times New Roman" panose="02020603050405020304" pitchFamily="18" charset="0"/>
              </a:rPr>
              <a:t>Bu form, </a:t>
            </a:r>
            <a:r>
              <a:rPr lang="en-US" dirty="0" err="1">
                <a:latin typeface="Times New Roman" panose="02020603050405020304" pitchFamily="18" charset="0"/>
                <a:ea typeface="Times New Roman" panose="02020603050405020304" pitchFamily="18" charset="0"/>
              </a:rPr>
              <a:t>Açık</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Öğretim</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Ortaokul</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öğrencileri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ile</a:t>
            </a:r>
            <a:r>
              <a:rPr lang="en-US" dirty="0">
                <a:latin typeface="Times New Roman" panose="02020603050405020304" pitchFamily="18" charset="0"/>
                <a:ea typeface="Times New Roman" panose="02020603050405020304" pitchFamily="18" charset="0"/>
              </a:rPr>
              <a:t> 2017-2018 </a:t>
            </a:r>
            <a:r>
              <a:rPr lang="en-US" dirty="0" err="1">
                <a:latin typeface="Times New Roman" panose="02020603050405020304" pitchFamily="18" charset="0"/>
                <a:ea typeface="Times New Roman" panose="02020603050405020304" pitchFamily="18" charset="0"/>
              </a:rPr>
              <a:t>eğitim-öğretim</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yılı</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için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merkezî</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sınavlara</a:t>
            </a:r>
            <a:r>
              <a:rPr lang="en-US" dirty="0">
                <a:latin typeface="Times New Roman" panose="02020603050405020304" pitchFamily="18" charset="0"/>
                <a:ea typeface="Times New Roman" panose="02020603050405020304" pitchFamily="18" charset="0"/>
              </a:rPr>
              <a:t> yurt </a:t>
            </a:r>
            <a:r>
              <a:rPr lang="en-US" dirty="0" err="1">
                <a:latin typeface="Times New Roman" panose="02020603050405020304" pitchFamily="18" charset="0"/>
                <a:ea typeface="Times New Roman" panose="02020603050405020304" pitchFamily="18" charset="0"/>
              </a:rPr>
              <a:t>dışından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başvuru</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yapan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ve</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tercihlerini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başvuru</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yaptıkları</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ülkeden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okul</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müdürlüklerine</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onaylatamayan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öğrenciler</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tarafından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kullanılacaktır</a:t>
            </a:r>
            <a:r>
              <a:rPr lang="en-US" dirty="0">
                <a:latin typeface="Times New Roman" panose="02020603050405020304" pitchFamily="18" charset="0"/>
                <a:ea typeface="Times New Roman" panose="02020603050405020304" pitchFamily="18" charset="0"/>
              </a:rPr>
              <a:t>.</a:t>
            </a:r>
            <a:endParaRPr lang="tr-TR" dirty="0">
              <a:latin typeface="Times New Roman" panose="02020603050405020304" pitchFamily="18" charset="0"/>
              <a:ea typeface="Times New Roman" panose="02020603050405020304" pitchFamily="18" charset="0"/>
            </a:endParaRPr>
          </a:p>
          <a:p>
            <a:pPr marL="237490" marR="247015" algn="just">
              <a:lnSpc>
                <a:spcPct val="98000"/>
              </a:lnSpc>
              <a:spcBef>
                <a:spcPts val="25"/>
              </a:spcBef>
              <a:spcAft>
                <a:spcPts val="0"/>
              </a:spcAft>
            </a:pPr>
            <a:r>
              <a:rPr lang="en-US" b="1" kern="0" dirty="0" err="1">
                <a:latin typeface="Times New Roman" panose="02020603050405020304" pitchFamily="18" charset="0"/>
                <a:ea typeface="Times New Roman" panose="02020603050405020304" pitchFamily="18" charset="0"/>
              </a:rPr>
              <a:t>Doldurulan</a:t>
            </a:r>
            <a:r>
              <a:rPr lang="en-US" b="1" kern="0" dirty="0">
                <a:latin typeface="Times New Roman" panose="02020603050405020304" pitchFamily="18" charset="0"/>
                <a:ea typeface="Times New Roman" panose="02020603050405020304" pitchFamily="18" charset="0"/>
              </a:rPr>
              <a:t> </a:t>
            </a:r>
            <a:r>
              <a:rPr lang="en-US" b="1" kern="0" dirty="0" err="1">
                <a:latin typeface="Times New Roman" panose="02020603050405020304" pitchFamily="18" charset="0"/>
                <a:ea typeface="Times New Roman" panose="02020603050405020304" pitchFamily="18" charset="0"/>
              </a:rPr>
              <a:t>formun</a:t>
            </a:r>
            <a:r>
              <a:rPr lang="en-US" b="1" kern="0" dirty="0">
                <a:latin typeface="Times New Roman" panose="02020603050405020304" pitchFamily="18" charset="0"/>
                <a:ea typeface="Times New Roman" panose="02020603050405020304" pitchFamily="18" charset="0"/>
              </a:rPr>
              <a:t> </a:t>
            </a:r>
            <a:r>
              <a:rPr lang="en-US" b="1" kern="0" dirty="0" err="1">
                <a:latin typeface="Times New Roman" panose="02020603050405020304" pitchFamily="18" charset="0"/>
                <a:ea typeface="Times New Roman" panose="02020603050405020304" pitchFamily="18" charset="0"/>
              </a:rPr>
              <a:t>tüm</a:t>
            </a:r>
            <a:r>
              <a:rPr lang="en-US" b="1" kern="0" dirty="0">
                <a:latin typeface="Times New Roman" panose="02020603050405020304" pitchFamily="18" charset="0"/>
                <a:ea typeface="Times New Roman" panose="02020603050405020304" pitchFamily="18" charset="0"/>
              </a:rPr>
              <a:t> </a:t>
            </a:r>
            <a:r>
              <a:rPr lang="en-US" b="1" kern="0" dirty="0" err="1">
                <a:latin typeface="Times New Roman" panose="02020603050405020304" pitchFamily="18" charset="0"/>
                <a:ea typeface="Times New Roman" panose="02020603050405020304" pitchFamily="18" charset="0"/>
              </a:rPr>
              <a:t>yasal</a:t>
            </a:r>
            <a:r>
              <a:rPr lang="en-US" b="1" kern="0" dirty="0">
                <a:latin typeface="Times New Roman" panose="02020603050405020304" pitchFamily="18" charset="0"/>
                <a:ea typeface="Times New Roman" panose="02020603050405020304" pitchFamily="18" charset="0"/>
              </a:rPr>
              <a:t> </a:t>
            </a:r>
            <a:r>
              <a:rPr lang="en-US" b="1" kern="0" dirty="0" err="1">
                <a:latin typeface="Times New Roman" panose="02020603050405020304" pitchFamily="18" charset="0"/>
                <a:ea typeface="Times New Roman" panose="02020603050405020304" pitchFamily="18" charset="0"/>
              </a:rPr>
              <a:t>sorumluluğu</a:t>
            </a:r>
            <a:r>
              <a:rPr lang="en-US" b="1" kern="0" dirty="0">
                <a:latin typeface="Times New Roman" panose="02020603050405020304" pitchFamily="18" charset="0"/>
                <a:ea typeface="Times New Roman" panose="02020603050405020304" pitchFamily="18" charset="0"/>
              </a:rPr>
              <a:t> </a:t>
            </a:r>
            <a:r>
              <a:rPr lang="en-US" b="1" kern="0" dirty="0" err="1">
                <a:latin typeface="Times New Roman" panose="02020603050405020304" pitchFamily="18" charset="0"/>
                <a:ea typeface="Times New Roman" panose="02020603050405020304" pitchFamily="18" charset="0"/>
              </a:rPr>
              <a:t>formu</a:t>
            </a:r>
            <a:r>
              <a:rPr lang="en-US" b="1" kern="0" dirty="0">
                <a:latin typeface="Times New Roman" panose="02020603050405020304" pitchFamily="18" charset="0"/>
                <a:ea typeface="Times New Roman" panose="02020603050405020304" pitchFamily="18" charset="0"/>
              </a:rPr>
              <a:t> </a:t>
            </a:r>
            <a:r>
              <a:rPr lang="en-US" b="1" kern="0" dirty="0" err="1">
                <a:latin typeface="Times New Roman" panose="02020603050405020304" pitchFamily="18" charset="0"/>
                <a:ea typeface="Times New Roman" panose="02020603050405020304" pitchFamily="18" charset="0"/>
              </a:rPr>
              <a:t>dolduran</a:t>
            </a:r>
            <a:r>
              <a:rPr lang="en-US" b="1" kern="0" dirty="0">
                <a:latin typeface="Times New Roman" panose="02020603050405020304" pitchFamily="18" charset="0"/>
                <a:ea typeface="Times New Roman" panose="02020603050405020304" pitchFamily="18" charset="0"/>
              </a:rPr>
              <a:t> </a:t>
            </a:r>
            <a:r>
              <a:rPr lang="en-US" b="1" kern="0" dirty="0" err="1">
                <a:latin typeface="Times New Roman" panose="02020603050405020304" pitchFamily="18" charset="0"/>
                <a:ea typeface="Times New Roman" panose="02020603050405020304" pitchFamily="18" charset="0"/>
              </a:rPr>
              <a:t>öğrenci</a:t>
            </a:r>
            <a:r>
              <a:rPr lang="en-US" b="1" kern="0" dirty="0">
                <a:latin typeface="Times New Roman" panose="02020603050405020304" pitchFamily="18" charset="0"/>
                <a:ea typeface="Times New Roman" panose="02020603050405020304" pitchFamily="18" charset="0"/>
              </a:rPr>
              <a:t> </a:t>
            </a:r>
            <a:r>
              <a:rPr lang="en-US" b="1" kern="0" dirty="0" err="1">
                <a:latin typeface="Times New Roman" panose="02020603050405020304" pitchFamily="18" charset="0"/>
                <a:ea typeface="Times New Roman" panose="02020603050405020304" pitchFamily="18" charset="0"/>
              </a:rPr>
              <a:t>ve</a:t>
            </a:r>
            <a:r>
              <a:rPr lang="en-US" b="1" kern="0" dirty="0">
                <a:latin typeface="Times New Roman" panose="02020603050405020304" pitchFamily="18" charset="0"/>
                <a:ea typeface="Times New Roman" panose="02020603050405020304" pitchFamily="18" charset="0"/>
              </a:rPr>
              <a:t>/</a:t>
            </a:r>
            <a:r>
              <a:rPr lang="en-US" b="1" kern="0" dirty="0" err="1">
                <a:latin typeface="Times New Roman" panose="02020603050405020304" pitchFamily="18" charset="0"/>
                <a:ea typeface="Times New Roman" panose="02020603050405020304" pitchFamily="18" charset="0"/>
              </a:rPr>
              <a:t>veya</a:t>
            </a:r>
            <a:r>
              <a:rPr lang="en-US" b="1" kern="0" dirty="0">
                <a:latin typeface="Times New Roman" panose="02020603050405020304" pitchFamily="18" charset="0"/>
                <a:ea typeface="Times New Roman" panose="02020603050405020304" pitchFamily="18" charset="0"/>
              </a:rPr>
              <a:t> </a:t>
            </a:r>
            <a:r>
              <a:rPr lang="en-US" b="1" kern="0" dirty="0" err="1">
                <a:latin typeface="Times New Roman" panose="02020603050405020304" pitchFamily="18" charset="0"/>
                <a:ea typeface="Times New Roman" panose="02020603050405020304" pitchFamily="18" charset="0"/>
              </a:rPr>
              <a:t>öğrenci</a:t>
            </a:r>
            <a:r>
              <a:rPr lang="en-US" b="1" kern="0" dirty="0">
                <a:latin typeface="Times New Roman" panose="02020603050405020304" pitchFamily="18" charset="0"/>
                <a:ea typeface="Times New Roman" panose="02020603050405020304" pitchFamily="18" charset="0"/>
              </a:rPr>
              <a:t> </a:t>
            </a:r>
            <a:r>
              <a:rPr lang="en-US" b="1" kern="0" dirty="0" err="1">
                <a:latin typeface="Times New Roman" panose="02020603050405020304" pitchFamily="18" charset="0"/>
                <a:ea typeface="Times New Roman" panose="02020603050405020304" pitchFamily="18" charset="0"/>
              </a:rPr>
              <a:t>velisine</a:t>
            </a:r>
            <a:r>
              <a:rPr lang="en-US" b="1" kern="0" spc="-10" dirty="0">
                <a:latin typeface="Times New Roman" panose="02020603050405020304" pitchFamily="18" charset="0"/>
                <a:ea typeface="Times New Roman" panose="02020603050405020304" pitchFamily="18" charset="0"/>
              </a:rPr>
              <a:t> </a:t>
            </a:r>
            <a:r>
              <a:rPr lang="en-US" b="1" kern="0" dirty="0" err="1">
                <a:latin typeface="Times New Roman" panose="02020603050405020304" pitchFamily="18" charset="0"/>
                <a:ea typeface="Times New Roman" panose="02020603050405020304" pitchFamily="18" charset="0"/>
              </a:rPr>
              <a:t>aittir</a:t>
            </a:r>
            <a:r>
              <a:rPr lang="en-US" b="1" kern="0" dirty="0">
                <a:latin typeface="Times New Roman" panose="02020603050405020304" pitchFamily="18" charset="0"/>
                <a:ea typeface="Times New Roman" panose="02020603050405020304" pitchFamily="18" charset="0"/>
              </a:rPr>
              <a:t>.</a:t>
            </a:r>
            <a:endParaRPr lang="tr-TR" b="1" kern="0" dirty="0">
              <a:latin typeface="Times New Roman" panose="02020603050405020304" pitchFamily="18" charset="0"/>
              <a:ea typeface="Times New Roman" panose="02020603050405020304" pitchFamily="18" charset="0"/>
            </a:endParaRPr>
          </a:p>
        </p:txBody>
      </p:sp>
      <p:sp>
        <p:nvSpPr>
          <p:cNvPr id="11" name="Dikdörtgen 10">
            <a:extLst>
              <a:ext uri="{FF2B5EF4-FFF2-40B4-BE49-F238E27FC236}">
                <a16:creationId xmlns:a16="http://schemas.microsoft.com/office/drawing/2014/main" xmlns="" id="{D0F4492E-8F33-4125-9785-931EBF7CA3D0}"/>
              </a:ext>
            </a:extLst>
          </p:cNvPr>
          <p:cNvSpPr/>
          <p:nvPr/>
        </p:nvSpPr>
        <p:spPr>
          <a:xfrm>
            <a:off x="558008" y="1689100"/>
            <a:ext cx="3505200" cy="1477328"/>
          </a:xfrm>
          <a:prstGeom prst="rect">
            <a:avLst/>
          </a:prstGeom>
        </p:spPr>
        <p:txBody>
          <a:bodyPr wrap="square">
            <a:spAutoFit/>
          </a:bodyPr>
          <a:lstStyle/>
          <a:p>
            <a:r>
              <a:rPr lang="en-US" b="1" dirty="0">
                <a:latin typeface="Times New Roman" panose="02020603050405020304" pitchFamily="18" charset="0"/>
                <a:ea typeface="Times New Roman" panose="02020603050405020304" pitchFamily="18" charset="0"/>
              </a:rPr>
              <a:t>AÇIK ÖĞRETİM ORTAOKULU VE YURTDIŞINDAN BAŞVURAN ÖĞRENCİLER İÇİN TERCİH ÖN</a:t>
            </a:r>
            <a:r>
              <a:rPr lang="en-US" b="1" spc="-3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ÇALIŞMA</a:t>
            </a:r>
            <a:r>
              <a:rPr lang="en-US" b="1" spc="-1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FORMU</a:t>
            </a:r>
            <a:r>
              <a:rPr lang="tr-TR" b="1" dirty="0">
                <a:latin typeface="Times New Roman" panose="02020603050405020304" pitchFamily="18" charset="0"/>
                <a:ea typeface="Times New Roman" panose="02020603050405020304" pitchFamily="18" charset="0"/>
              </a:rPr>
              <a:t> </a:t>
            </a:r>
            <a:r>
              <a:rPr lang="en-US" b="1" dirty="0"/>
              <a:t>EK-2</a:t>
            </a:r>
            <a:endParaRPr lang="tr-TR" dirty="0"/>
          </a:p>
        </p:txBody>
      </p:sp>
      <p:sp>
        <p:nvSpPr>
          <p:cNvPr id="12" name="Alt Bilgi Yer Tutucusu 11">
            <a:extLst>
              <a:ext uri="{FF2B5EF4-FFF2-40B4-BE49-F238E27FC236}">
                <a16:creationId xmlns:a16="http://schemas.microsoft.com/office/drawing/2014/main" xmlns="" id="{DD661AD6-FE44-4E04-ABC3-123311A8D70F}"/>
              </a:ext>
            </a:extLst>
          </p:cNvPr>
          <p:cNvSpPr>
            <a:spLocks noGrp="1"/>
          </p:cNvSpPr>
          <p:nvPr>
            <p:ph type="ftr" sz="quarter" idx="5"/>
          </p:nvPr>
        </p:nvSpPr>
        <p:spPr/>
        <p:txBody>
          <a:bodyPr/>
          <a:lstStyle/>
          <a:p>
            <a:r>
              <a:rPr lang="tr-TR" dirty="0" smtClean="0"/>
              <a:t>BİTLİS </a:t>
            </a:r>
            <a:r>
              <a:rPr lang="tr-TR" dirty="0"/>
              <a:t>MEM 27.06.2018</a:t>
            </a:r>
          </a:p>
        </p:txBody>
      </p:sp>
      <p:sp>
        <p:nvSpPr>
          <p:cNvPr id="13" name="Slayt Numarası Yer Tutucusu 12">
            <a:extLst>
              <a:ext uri="{FF2B5EF4-FFF2-40B4-BE49-F238E27FC236}">
                <a16:creationId xmlns:a16="http://schemas.microsoft.com/office/drawing/2014/main" xmlns="" id="{73392B00-EB84-4283-8E23-99066341D73D}"/>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40</a:t>
            </a:fld>
            <a:endParaRPr lang="tr-TR" spc="1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kdörtgen 5">
            <a:extLst>
              <a:ext uri="{FF2B5EF4-FFF2-40B4-BE49-F238E27FC236}">
                <a16:creationId xmlns:a16="http://schemas.microsoft.com/office/drawing/2014/main" xmlns="" id="{AEBF0A7B-7815-415A-BAEC-051081292E77}"/>
              </a:ext>
            </a:extLst>
          </p:cNvPr>
          <p:cNvSpPr/>
          <p:nvPr/>
        </p:nvSpPr>
        <p:spPr>
          <a:xfrm>
            <a:off x="499269" y="1384300"/>
            <a:ext cx="13030199" cy="8463855"/>
          </a:xfrm>
          <a:prstGeom prst="rect">
            <a:avLst/>
          </a:prstGeom>
        </p:spPr>
        <p:txBody>
          <a:bodyPr wrap="square">
            <a:spAutoFit/>
          </a:bodyPr>
          <a:lstStyle/>
          <a:p>
            <a:pPr algn="just"/>
            <a:r>
              <a:rPr lang="tr-TR" sz="3200" dirty="0"/>
              <a:t>a)	Merkezî Yerleştirme, merkezi sınavla öğrenci alan fen liseleri, sosyal bilimler liseleri, proje uygulayan eğitim kurumları ile mesleki ve teknik Anadolu liselerinin Anadolu teknik programlarına tercihler doğrultusunda Merkezi Sınav Puanı üstünlüğüne göre yapılacaktır.</a:t>
            </a:r>
          </a:p>
          <a:p>
            <a:pPr algn="just"/>
            <a:r>
              <a:rPr lang="tr-TR" sz="3200" dirty="0"/>
              <a:t>b)	Yerel yerleştirme, okulların türü, okulların kontenjanı, okulların bulundukları yere göre oluşturulan ortaöğretim kayıt alanı ile öğrencilerin ikamet adresleri, öğrencilerin ortaokullarda </a:t>
            </a:r>
            <a:r>
              <a:rPr lang="tr-TR" sz="3200" dirty="0" err="1"/>
              <a:t>bulunuşlukları</a:t>
            </a:r>
            <a:r>
              <a:rPr lang="tr-TR" sz="3200" dirty="0"/>
              <a:t>, tercih önceliği, okul başarı puanları, devam-devamsızlık ve yaş kriterleri göz önünde bulundurularak yapılacaktır. Yerel yerleştirme ile öğrenci alan okullara yerleştirme işlemi, il ve ilçe Millî Eğitim Müdürlüklerince belirlenen ortaöğretim kurumlarına açıklanan kontenjanlara göre yapılacaktır. Yerleştirme işlemleri, okulun bağlı bulunduğu Genel Müdürlük ile il/ilçe milli eğitim müdürlüklerinin sorumluluğunda Bakanlıkça yürütülecektir.</a:t>
            </a:r>
          </a:p>
          <a:p>
            <a:pPr algn="just"/>
            <a:r>
              <a:rPr lang="tr-TR" sz="3200" dirty="0"/>
              <a:t>c)	Güzel Sanatlar Liseleri, Spor Liseleri, Klasik Sanatlar ve Musiki, Görsel Sanatlar ve Spor Programı/Projesi Uygulayan Anadolu İmam Hatip Liselerine yerleştirme iş ve işlemleri ile öğrencilerin okullara kayıtları 13 Temmuz 2018 tarihine kadar (saat 17.00)  tamamlanacaktır.</a:t>
            </a:r>
          </a:p>
        </p:txBody>
      </p:sp>
      <p:sp>
        <p:nvSpPr>
          <p:cNvPr id="7" name="Alt Bilgi Yer Tutucusu 6">
            <a:extLst>
              <a:ext uri="{FF2B5EF4-FFF2-40B4-BE49-F238E27FC236}">
                <a16:creationId xmlns:a16="http://schemas.microsoft.com/office/drawing/2014/main" xmlns="" id="{EA48BE99-7E35-4C06-886A-C07552F1F5F9}"/>
              </a:ext>
            </a:extLst>
          </p:cNvPr>
          <p:cNvSpPr>
            <a:spLocks noGrp="1"/>
          </p:cNvSpPr>
          <p:nvPr>
            <p:ph type="ftr" sz="quarter" idx="5"/>
          </p:nvPr>
        </p:nvSpPr>
        <p:spPr/>
        <p:txBody>
          <a:bodyPr/>
          <a:lstStyle/>
          <a:p>
            <a:r>
              <a:rPr lang="tr-TR" dirty="0" smtClean="0"/>
              <a:t>BİTLİS </a:t>
            </a:r>
            <a:r>
              <a:rPr lang="tr-TR" dirty="0"/>
              <a:t>MEM 27.06.2018</a:t>
            </a:r>
          </a:p>
        </p:txBody>
      </p:sp>
      <p:sp>
        <p:nvSpPr>
          <p:cNvPr id="8" name="Slayt Numarası Yer Tutucusu 7">
            <a:extLst>
              <a:ext uri="{FF2B5EF4-FFF2-40B4-BE49-F238E27FC236}">
                <a16:creationId xmlns:a16="http://schemas.microsoft.com/office/drawing/2014/main" xmlns="" id="{504C5D2B-BA4F-4C31-8BF3-72DDD5818629}"/>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5</a:t>
            </a:fld>
            <a:endParaRPr lang="tr-TR" spc="10" dirty="0"/>
          </a:p>
        </p:txBody>
      </p:sp>
    </p:spTree>
    <p:extLst>
      <p:ext uri="{BB962C8B-B14F-4D97-AF65-F5344CB8AC3E}">
        <p14:creationId xmlns:p14="http://schemas.microsoft.com/office/powerpoint/2010/main" val="2907370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Dikdörtgen 4">
            <a:extLst>
              <a:ext uri="{FF2B5EF4-FFF2-40B4-BE49-F238E27FC236}">
                <a16:creationId xmlns:a16="http://schemas.microsoft.com/office/drawing/2014/main" xmlns="" id="{70FCFAEA-3ADD-4EC6-968C-65270AE150B3}"/>
              </a:ext>
            </a:extLst>
          </p:cNvPr>
          <p:cNvSpPr/>
          <p:nvPr/>
        </p:nvSpPr>
        <p:spPr>
          <a:xfrm>
            <a:off x="499269" y="1079500"/>
            <a:ext cx="12877799" cy="7848302"/>
          </a:xfrm>
          <a:prstGeom prst="rect">
            <a:avLst/>
          </a:prstGeom>
        </p:spPr>
        <p:txBody>
          <a:bodyPr wrap="square">
            <a:spAutoFit/>
          </a:bodyPr>
          <a:lstStyle/>
          <a:p>
            <a:pPr algn="just"/>
            <a:r>
              <a:rPr lang="tr-TR" sz="2800" dirty="0"/>
              <a:t>ç) Özel Öğretim Kurumları Genel Müdürlüğüne bağlı özel ortaöğretim kurumları, Merkezî Sınav Puanı esas alınarak kendi yönetmeliklerine göre öğrenci alabilecektir. 2018/2019 eğitim- öğretim yılı için özel okul kayıt işlemleri, 27 Haziran-13 Temmuz 2018 tarihleri arasında yapılabilecektir. Yerleştirme sonuçları aynı eğitim-öğretim yılı için geçerli olacaktır. Özel Öğretim Kurumlarına kayıt işlemini tamamlayan öğrencilere tercih ekranı açılmayacaktır. Ancak öğrenciler, tercih süresi içerisinde kayıtlarını iptal ettirmeleri durumunda tercihte bulunabilecektir.</a:t>
            </a:r>
          </a:p>
          <a:p>
            <a:pPr algn="just"/>
            <a:r>
              <a:rPr lang="tr-TR" sz="2800" dirty="0"/>
              <a:t>d)	Açık Öğretim Ortaokulu öğrencileri, kayıt kabul şartlarını taşımaları hâlinde sınavla öğrenci alan okullar için tercihlerini bu kılavuz ekinde yer alan Açık Öğretim Ortaokulu ve Yurtdışından Başvuran Öğrenciler İçin “Tercih Ön Çalışma Formu Ek-2”yi doldurarak yapacaktır. Öğrencilerin doldurdukları formu, Ölçme, Değerlendirme ve Sınav Hizmetleri Genel Müdürlüğü Emniyet Mahallesi Milas Sokak No:21 (06500) Teknikokullar - Yenimahalle/ANKARA adresine 13 Temmuz 2018 tarihi mesai bitimine kadar APS veya dengi hızlı posta hizmeti ile göndermeleri gerekmektedir. Bu tarihten sonra gelen başvurular dikkate alınmayacaktır. Ayrıca ilgili öğrencilerin, yerleştirmeye esas nakil başvuruları için tercihlerini, yerleştirme takviminde belirtilen tercih süresi içinde göndermeleri gerekmektedir. Tercihlerden ve olabilecek diğer gecikmelerden öğrenci velisi sorumlu olacaktır.</a:t>
            </a:r>
          </a:p>
        </p:txBody>
      </p:sp>
      <p:sp>
        <p:nvSpPr>
          <p:cNvPr id="6" name="Alt Bilgi Yer Tutucusu 5">
            <a:extLst>
              <a:ext uri="{FF2B5EF4-FFF2-40B4-BE49-F238E27FC236}">
                <a16:creationId xmlns:a16="http://schemas.microsoft.com/office/drawing/2014/main" xmlns="" id="{B38B8053-0246-4D45-82F7-49C2F47FFD48}"/>
              </a:ext>
            </a:extLst>
          </p:cNvPr>
          <p:cNvSpPr>
            <a:spLocks noGrp="1"/>
          </p:cNvSpPr>
          <p:nvPr>
            <p:ph type="ftr" sz="quarter" idx="5"/>
          </p:nvPr>
        </p:nvSpPr>
        <p:spPr/>
        <p:txBody>
          <a:bodyPr/>
          <a:lstStyle/>
          <a:p>
            <a:r>
              <a:rPr lang="tr-TR" dirty="0" smtClean="0"/>
              <a:t>BİTLİS </a:t>
            </a:r>
            <a:r>
              <a:rPr lang="tr-TR" dirty="0"/>
              <a:t>MEM 27.06.2018</a:t>
            </a:r>
          </a:p>
        </p:txBody>
      </p:sp>
      <p:sp>
        <p:nvSpPr>
          <p:cNvPr id="7" name="Slayt Numarası Yer Tutucusu 6">
            <a:extLst>
              <a:ext uri="{FF2B5EF4-FFF2-40B4-BE49-F238E27FC236}">
                <a16:creationId xmlns:a16="http://schemas.microsoft.com/office/drawing/2014/main" xmlns="" id="{43A55FC9-4424-4601-ADC2-C73CE6C41123}"/>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6</a:t>
            </a:fld>
            <a:endParaRPr lang="tr-TR" spc="10" dirty="0"/>
          </a:p>
        </p:txBody>
      </p:sp>
    </p:spTree>
    <p:extLst>
      <p:ext uri="{BB962C8B-B14F-4D97-AF65-F5344CB8AC3E}">
        <p14:creationId xmlns:p14="http://schemas.microsoft.com/office/powerpoint/2010/main" val="3127248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xmlns="" id="{38878993-E66E-4162-88E8-2D250F865C6A}"/>
              </a:ext>
            </a:extLst>
          </p:cNvPr>
          <p:cNvSpPr/>
          <p:nvPr/>
        </p:nvSpPr>
        <p:spPr>
          <a:xfrm>
            <a:off x="346869" y="1231900"/>
            <a:ext cx="13106399" cy="8956298"/>
          </a:xfrm>
          <a:prstGeom prst="rect">
            <a:avLst/>
          </a:prstGeom>
        </p:spPr>
        <p:txBody>
          <a:bodyPr wrap="square">
            <a:spAutoFit/>
          </a:bodyPr>
          <a:lstStyle/>
          <a:p>
            <a:pPr algn="just"/>
            <a:r>
              <a:rPr lang="tr-TR" sz="3200" dirty="0"/>
              <a:t>e)	Açık Öğretim Ortaokulu öğrencilerinin yerleştirme işlemleri, yerel yerleştirme ile öğrenci alan okullar için yerleştirme talebinde bulunmaları hâlinde, ikamet adresleri dikkate alınarak İl/İlçe Öğrenci Yerleştirme ve Nakil Komisyonlarınca 10-14 Eylül 2018 tarihlerinde yapılacaktır.</a:t>
            </a:r>
          </a:p>
          <a:p>
            <a:pPr algn="just"/>
            <a:r>
              <a:rPr lang="tr-TR" sz="3200" dirty="0"/>
              <a:t>f)	Yurt dışından sınava giren öğrenciler, e-Okul sisteminde kayıtlı ise tercihlerini http://www.meb.gov.tr adresinden yaparak, okul müdürlüklerine onaylatacaktır. Bu imkânı olmayan yurt dışındaki öğrenciler ise sınavla öğrenci alan okullar için tercihlerini bu kılavuz ekinde yer alan Açık Öğretim Ortaokulu ve Yurtdışından Başvuran Öğrenciler İçin “Tercih Ön Çalışma Formu Ek-2” formunu doldurarak yapacaktır. Öğrencilerin doldurdukları formu, yerleştirme için 13 Temmuz 2018 tarihi mesai bitimine kadar APS veya dengi hızlı posta hizmeti ile Ölçme, Değerlendirme ve Sınav Hizmetleri Genel Müdürlüğü Emniyet Mahallesi Milas Sokak No:21 (06500) Teknikokullar - Yenimahalle/ANKARA adresine göndermeleri gerekmektedir. Bu tarihten sonra gelen başvurular dikkate alınmayacaktır. Ayrıca ilgili öğrencilerin, yerleştirmeye esas nakil başvuruları için tercihlerini, yerleştirme takviminde belirtilen tercih süresi içinde göndermeleri gerekmektedir. Tercihlerden ve olabilecek gecikmelerden, öğrenci velisi sorumlu olacaktır</a:t>
            </a:r>
          </a:p>
        </p:txBody>
      </p:sp>
      <p:sp>
        <p:nvSpPr>
          <p:cNvPr id="4" name="Alt Bilgi Yer Tutucusu 3">
            <a:extLst>
              <a:ext uri="{FF2B5EF4-FFF2-40B4-BE49-F238E27FC236}">
                <a16:creationId xmlns:a16="http://schemas.microsoft.com/office/drawing/2014/main" xmlns="" id="{C65CDA4E-18F9-4BCC-9889-10D06C38A94F}"/>
              </a:ext>
            </a:extLst>
          </p:cNvPr>
          <p:cNvSpPr>
            <a:spLocks noGrp="1"/>
          </p:cNvSpPr>
          <p:nvPr>
            <p:ph type="ftr" sz="quarter" idx="5"/>
          </p:nvPr>
        </p:nvSpPr>
        <p:spPr/>
        <p:txBody>
          <a:bodyPr/>
          <a:lstStyle/>
          <a:p>
            <a:r>
              <a:rPr lang="tr-TR" dirty="0" smtClean="0"/>
              <a:t>BİTLİS </a:t>
            </a:r>
            <a:r>
              <a:rPr lang="tr-TR" dirty="0"/>
              <a:t>MEM 27.06.2018</a:t>
            </a:r>
          </a:p>
        </p:txBody>
      </p:sp>
      <p:sp>
        <p:nvSpPr>
          <p:cNvPr id="5" name="Slayt Numarası Yer Tutucusu 4">
            <a:extLst>
              <a:ext uri="{FF2B5EF4-FFF2-40B4-BE49-F238E27FC236}">
                <a16:creationId xmlns:a16="http://schemas.microsoft.com/office/drawing/2014/main" xmlns="" id="{1B1EC3C9-8F70-4481-922A-69FC8104A86D}"/>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7</a:t>
            </a:fld>
            <a:endParaRPr lang="tr-TR" spc="10" dirty="0"/>
          </a:p>
        </p:txBody>
      </p:sp>
    </p:spTree>
    <p:extLst>
      <p:ext uri="{BB962C8B-B14F-4D97-AF65-F5344CB8AC3E}">
        <p14:creationId xmlns:p14="http://schemas.microsoft.com/office/powerpoint/2010/main" val="2683821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xmlns="" id="{546F8891-1259-4FC1-BEDB-A741977E66CE}"/>
              </a:ext>
            </a:extLst>
          </p:cNvPr>
          <p:cNvSpPr/>
          <p:nvPr/>
        </p:nvSpPr>
        <p:spPr>
          <a:xfrm>
            <a:off x="346869" y="1536700"/>
            <a:ext cx="13106399" cy="6986528"/>
          </a:xfrm>
          <a:prstGeom prst="rect">
            <a:avLst/>
          </a:prstGeom>
        </p:spPr>
        <p:txBody>
          <a:bodyPr wrap="square">
            <a:spAutoFit/>
          </a:bodyPr>
          <a:lstStyle/>
          <a:p>
            <a:pPr algn="just"/>
            <a:r>
              <a:rPr lang="tr-TR" sz="3200" dirty="0"/>
              <a:t>g)	Öğrenci velisi, tercih ve yerleştirme ile ilgili her tür yazışmada; tercih işlemini yaptığı okulun il/ilçe kurum adı ve kodunu, öğrencinin adını-soyadını, TC kimlik numarasını, yabancı uyruklu ise öğrenci kayıt numarasını ve açık adresi ile cep telefon numarasını yazacaktır.</a:t>
            </a:r>
          </a:p>
          <a:p>
            <a:pPr algn="just"/>
            <a:r>
              <a:rPr lang="tr-TR" sz="3200" dirty="0"/>
              <a:t>ğ) Yurt dışında 8’inci sınıfı bitiren öğrencilerin “Yerel Yerleştirme İle Öğrenci Alan Okullara” yerleştirme işlemleri, Milli Eğitim Bakanlığı Ortaöğretim Kurumları Yönetmeliğinin 27’inci Maddesi ikinci fıkrası hükümleri çerçevesinde İl/İlçe Öğrenci Yerleştirme ve Nakil Komisyonlarınca yapılacaktır.</a:t>
            </a:r>
          </a:p>
          <a:p>
            <a:pPr algn="just"/>
            <a:r>
              <a:rPr lang="tr-TR" sz="3200" dirty="0"/>
              <a:t>h)	Tercih işlemleri, Bakanlığımız http://www.meb.gov.tr veya https://e-okul.meb.gov.tr internet adreslerinde yayımlanan tercih listelerine göre, öğrenci velisi tarafından 02-13 Temmuz 2018 (17.00’ye kadar) tarihleri arasında yapılacaktır.</a:t>
            </a:r>
          </a:p>
          <a:p>
            <a:pPr algn="just"/>
            <a:r>
              <a:rPr lang="tr-TR" sz="3200" dirty="0"/>
              <a:t>ı) Öğrenci velisi ve diğer ilgililer bu kılavuzda belirtilen bütün hükümleri kabul etmiş sayılacaktır.</a:t>
            </a:r>
          </a:p>
        </p:txBody>
      </p:sp>
      <p:sp>
        <p:nvSpPr>
          <p:cNvPr id="4" name="Alt Bilgi Yer Tutucusu 3">
            <a:extLst>
              <a:ext uri="{FF2B5EF4-FFF2-40B4-BE49-F238E27FC236}">
                <a16:creationId xmlns:a16="http://schemas.microsoft.com/office/drawing/2014/main" xmlns="" id="{9B188680-0C8D-45A5-88F6-73AED25C0A41}"/>
              </a:ext>
            </a:extLst>
          </p:cNvPr>
          <p:cNvSpPr>
            <a:spLocks noGrp="1"/>
          </p:cNvSpPr>
          <p:nvPr>
            <p:ph type="ftr" sz="quarter" idx="5"/>
          </p:nvPr>
        </p:nvSpPr>
        <p:spPr/>
        <p:txBody>
          <a:bodyPr/>
          <a:lstStyle/>
          <a:p>
            <a:r>
              <a:rPr lang="tr-TR" dirty="0" smtClean="0"/>
              <a:t>BİTLİS </a:t>
            </a:r>
            <a:r>
              <a:rPr lang="tr-TR" dirty="0"/>
              <a:t>MEM 27.06.2018</a:t>
            </a:r>
          </a:p>
        </p:txBody>
      </p:sp>
      <p:sp>
        <p:nvSpPr>
          <p:cNvPr id="5" name="Slayt Numarası Yer Tutucusu 4">
            <a:extLst>
              <a:ext uri="{FF2B5EF4-FFF2-40B4-BE49-F238E27FC236}">
                <a16:creationId xmlns:a16="http://schemas.microsoft.com/office/drawing/2014/main" xmlns="" id="{9E7B22F0-CE55-49E5-8F62-9722E6EC9710}"/>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8</a:t>
            </a:fld>
            <a:endParaRPr lang="tr-TR" spc="10" dirty="0"/>
          </a:p>
        </p:txBody>
      </p:sp>
    </p:spTree>
    <p:extLst>
      <p:ext uri="{BB962C8B-B14F-4D97-AF65-F5344CB8AC3E}">
        <p14:creationId xmlns:p14="http://schemas.microsoft.com/office/powerpoint/2010/main" val="3526843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xmlns="" id="{37B292E6-687C-43A5-9830-9FE37A399B96}"/>
              </a:ext>
            </a:extLst>
          </p:cNvPr>
          <p:cNvSpPr/>
          <p:nvPr/>
        </p:nvSpPr>
        <p:spPr>
          <a:xfrm>
            <a:off x="535641" y="3289300"/>
            <a:ext cx="13715999" cy="5016758"/>
          </a:xfrm>
          <a:prstGeom prst="rect">
            <a:avLst/>
          </a:prstGeom>
        </p:spPr>
        <p:txBody>
          <a:bodyPr wrap="square">
            <a:spAutoFit/>
          </a:bodyPr>
          <a:lstStyle/>
          <a:p>
            <a:pPr algn="ctr"/>
            <a:r>
              <a:rPr lang="tr-TR" sz="4000" b="1" dirty="0"/>
              <a:t>1.2.	ORTAÖĞRETİM OKULLARINA GENEL BAŞVURU ŞARTLARI</a:t>
            </a:r>
          </a:p>
          <a:p>
            <a:pPr algn="just"/>
            <a:endParaRPr lang="tr-TR" sz="4000" dirty="0"/>
          </a:p>
          <a:p>
            <a:pPr algn="just"/>
            <a:r>
              <a:rPr lang="tr-TR" sz="4000" dirty="0"/>
              <a:t>a)	2017–2018 eğitim-öğretim yılında ortaokul veya imam hatip ortaokulu 8’inci sınıfını başarıyla tamamlamış veya Açık Öğretim Ortaokulundan mezun durumda olmak,</a:t>
            </a:r>
          </a:p>
          <a:p>
            <a:pPr algn="just"/>
            <a:r>
              <a:rPr lang="tr-TR" sz="4000" dirty="0"/>
              <a:t>b)	Sınavla öğrenci alan okullar için Merkezi Sınav Puanına sahip olmak.</a:t>
            </a:r>
          </a:p>
          <a:p>
            <a:pPr algn="just"/>
            <a:r>
              <a:rPr lang="tr-TR" sz="4000" dirty="0"/>
              <a:t>c)	Başvuru yapılacak okulun kayıt kabul şartlarını taşımak,</a:t>
            </a:r>
          </a:p>
        </p:txBody>
      </p:sp>
      <p:sp>
        <p:nvSpPr>
          <p:cNvPr id="4" name="Alt Bilgi Yer Tutucusu 3">
            <a:extLst>
              <a:ext uri="{FF2B5EF4-FFF2-40B4-BE49-F238E27FC236}">
                <a16:creationId xmlns:a16="http://schemas.microsoft.com/office/drawing/2014/main" xmlns="" id="{C875B1E4-9CC8-448C-96DD-6CBBAADE47D0}"/>
              </a:ext>
            </a:extLst>
          </p:cNvPr>
          <p:cNvSpPr>
            <a:spLocks noGrp="1"/>
          </p:cNvSpPr>
          <p:nvPr>
            <p:ph type="ftr" sz="quarter" idx="5"/>
          </p:nvPr>
        </p:nvSpPr>
        <p:spPr>
          <a:xfrm>
            <a:off x="2394018" y="513477"/>
            <a:ext cx="6146500" cy="482125"/>
          </a:xfrm>
        </p:spPr>
        <p:txBody>
          <a:bodyPr/>
          <a:lstStyle/>
          <a:p>
            <a:r>
              <a:rPr lang="tr-TR" dirty="0" smtClean="0"/>
              <a:t>BİTLİS </a:t>
            </a:r>
            <a:r>
              <a:rPr lang="tr-TR" dirty="0"/>
              <a:t>MEM 27.06.2018</a:t>
            </a:r>
          </a:p>
        </p:txBody>
      </p:sp>
      <p:sp>
        <p:nvSpPr>
          <p:cNvPr id="5" name="Slayt Numarası Yer Tutucusu 4">
            <a:extLst>
              <a:ext uri="{FF2B5EF4-FFF2-40B4-BE49-F238E27FC236}">
                <a16:creationId xmlns:a16="http://schemas.microsoft.com/office/drawing/2014/main" xmlns="" id="{5755F4AD-AEFA-48CA-817B-C1BE42731625}"/>
              </a:ext>
            </a:extLst>
          </p:cNvPr>
          <p:cNvSpPr>
            <a:spLocks noGrp="1"/>
          </p:cNvSpPr>
          <p:nvPr>
            <p:ph type="sldNum" sz="quarter" idx="7"/>
          </p:nvPr>
        </p:nvSpPr>
        <p:spPr/>
        <p:txBody>
          <a:bodyPr/>
          <a:lstStyle/>
          <a:p>
            <a:pPr marL="25402">
              <a:spcBef>
                <a:spcPts val="75"/>
              </a:spcBef>
            </a:pPr>
            <a:fld id="{81D60167-4931-47E6-BA6A-407CBD079E47}" type="slidenum">
              <a:rPr lang="tr-TR" spc="10" smtClean="0"/>
              <a:pPr marL="25402">
                <a:spcBef>
                  <a:spcPts val="75"/>
                </a:spcBef>
              </a:pPr>
              <a:t>9</a:t>
            </a:fld>
            <a:endParaRPr lang="tr-TR" spc="10" dirty="0"/>
          </a:p>
        </p:txBody>
      </p:sp>
    </p:spTree>
    <p:extLst>
      <p:ext uri="{BB962C8B-B14F-4D97-AF65-F5344CB8AC3E}">
        <p14:creationId xmlns:p14="http://schemas.microsoft.com/office/powerpoint/2010/main" val="2509350421"/>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eri">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72</TotalTime>
  <Words>1488</Words>
  <Application>Microsoft Office PowerPoint</Application>
  <PresentationFormat>Özel</PresentationFormat>
  <Paragraphs>392</Paragraphs>
  <Slides>40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40</vt:i4>
      </vt:variant>
    </vt:vector>
  </HeadingPairs>
  <TitlesOfParts>
    <vt:vector size="46" baseType="lpstr">
      <vt:lpstr>Arial</vt:lpstr>
      <vt:lpstr>Calibri</vt:lpstr>
      <vt:lpstr>Cambria</vt:lpstr>
      <vt:lpstr>Palatino Linotype</vt:lpstr>
      <vt:lpstr>Times New Roman</vt:lpstr>
      <vt:lpstr>Galeri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ismail baser</dc:creator>
  <cp:lastModifiedBy>Mehmet KARA</cp:lastModifiedBy>
  <cp:revision>10</cp:revision>
  <dcterms:created xsi:type="dcterms:W3CDTF">2018-06-27T09:30:06Z</dcterms:created>
  <dcterms:modified xsi:type="dcterms:W3CDTF">2018-06-28T05:22:12Z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2018-06-27T00:00:00Z</vt:filetime>
  </property>
</Properties>
</file>